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2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95" r:id="rId13"/>
    <p:sldId id="264" r:id="rId14"/>
    <p:sldId id="265" r:id="rId15"/>
    <p:sldId id="266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1029486" name="菲菲和乐乐" initials="菲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7" Type="http://schemas.openxmlformats.org/officeDocument/2006/relationships/commentAuthors" Target="commentAuthors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1029486" dt="2025-02-27T16:08:53.075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slide" Target="../slides/slide32.xml"/><Relationship Id="rId4" Type="http://schemas.openxmlformats.org/officeDocument/2006/relationships/slide" Target="../slides/slide15.xml"/><Relationship Id="rId3" Type="http://schemas.openxmlformats.org/officeDocument/2006/relationships/slide" Target="../slides/slide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32.xml"/><Relationship Id="rId6" Type="http://schemas.openxmlformats.org/officeDocument/2006/relationships/slide" Target="../slides/slide15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b0857f9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7d3127638&amp;cid=7d3127638&amp;vtp=1">
            <a:hlinkClick r:id="rId3" action="ppaction://hlinksldjump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38cec1cdf&amp;cid=38cec1cdf&amp;vtp=1">
            <a:hlinkClick r:id="rId4" action="ppaction://hlinksldjump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bc1119157&amp;cid=bc1119157&amp;vtp=1">
            <a:hlinkClick r:id="rId5" action="ppaction://hlinksldjump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0857f9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专题四 古诗文默写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7d31276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38cec1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bc11191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#df=f403cd5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考法1 主题型默写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#df=e43494a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考法2 情境任务型默写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7d31276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38cec1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bc11191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b0857f9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7d3127638&amp;cid=7d3127638&amp;vtp=1">
            <a:hlinkClick r:id="" action="ppaction://noaction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38cec1cdf&amp;cid=38cec1cdf&amp;vtp=1">
            <a:hlinkClick r:id="" action="ppaction://noaction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bc1119157&amp;cid=bc1119157&amp;vtp=1">
            <a:hlinkClick r:id="" action="ppaction://noaction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0857f9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专题四 古诗文默写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7d31276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38cec1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bc11191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#df=f403cd5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考法1 主题型默写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#df=e43494a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考法2 情境任务型默写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7d31276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38cec1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bc11191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7d3127638&amp;color=RGB(0,0,0)">
            <a:hlinkClick r:id="" action="ppaction://noaction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38cec1cdf&amp;color=RGB(0,0,0)">
            <a:hlinkClick r:id="" action="ppaction://noaction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bc1119157&amp;color=RGB(0,0,0)">
            <a:hlinkClick r:id="" action="ppaction://noaction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4" Type="http://schemas.openxmlformats.org/officeDocument/2006/relationships/theme" Target="../theme/theme2.xml"/><Relationship Id="rId23" Type="http://schemas.openxmlformats.org/officeDocument/2006/relationships/slideLayout" Target="../slideLayouts/slideLayout46.xml"/><Relationship Id="rId22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slide" Target="slide32.xml"/><Relationship Id="rId2" Type="http://schemas.openxmlformats.org/officeDocument/2006/relationships/slide" Target="slide15.xml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1_1#df66b351e?sp=1&amp;vcp=1&amp;pid=97e13355f&amp;color=0,0,0&amp;vtp=1&amp;bt=1&amp;bbb=1"/>
          <p:cNvSpPr/>
          <p:nvPr/>
        </p:nvSpPr>
        <p:spPr>
          <a:xfrm>
            <a:off x="502920" y="2237043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4.【2023绍兴中考】填写诗句，完成“宋韵在古诗”分类梳理。（7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【宋韵·情趣】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迷途遇惊喜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惊起一滩鸥鹭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李清照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如梦令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常记溪亭日暮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）》）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徘徊见旧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无可奈何花落去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，（1）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晏殊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浣溪沙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一曲新词酒一杯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）》）</a:t>
            </a:r>
            <a:endParaRPr lang="en-US" altLang="zh-CN" sz="1800" dirty="0"/>
          </a:p>
        </p:txBody>
      </p:sp>
      <p:sp>
        <p:nvSpPr>
          <p:cNvPr id="4" name="QB_6_BD.21_3#df66b351e?sp=1&amp;vcp=1&amp;pid=97e13355f&amp;color=0,0,0&amp;vtp=1&amp;bbb=1&amp;hb=1"/>
          <p:cNvSpPr/>
          <p:nvPr/>
        </p:nvSpPr>
        <p:spPr>
          <a:xfrm>
            <a:off x="502920" y="3477327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【宋韵·情怀】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出猎抒豪情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会挽雕弓如满月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密州出猎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君怀壮志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破阵子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为陈同甫赋壮词以寄之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宋韵·哲理】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下岭得理趣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政入万山围子里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一山放出一山拦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杨万里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过松源晨炊漆公店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登高有哲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王安石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登飞来峰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dirty="0"/>
          </a:p>
        </p:txBody>
      </p:sp>
      <p:sp>
        <p:nvSpPr>
          <p:cNvPr id="5" name="QB_6_AN.22_1#df66b351e.blank?vcp=1&amp;pid=97e13355f&amp;color=0,0,0&amp;vpa=19&amp;vtp=1&amp;bbb=1"/>
          <p:cNvSpPr/>
          <p:nvPr/>
        </p:nvSpPr>
        <p:spPr>
          <a:xfrm>
            <a:off x="3467576" y="3023808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似曾相识燕归来</a:t>
            </a:r>
            <a:endParaRPr lang="en-US" altLang="zh-CN" dirty="0"/>
          </a:p>
        </p:txBody>
      </p:sp>
      <p:sp>
        <p:nvSpPr>
          <p:cNvPr id="6" name="QB_6_AN.23_1#df66b351e.blank?vcp=1&amp;pid=97e13355f&amp;color=0,0,0&amp;vpa=20&amp;vtp=1&amp;bbb=1"/>
          <p:cNvSpPr/>
          <p:nvPr/>
        </p:nvSpPr>
        <p:spPr>
          <a:xfrm>
            <a:off x="5829776" y="3446847"/>
            <a:ext cx="8524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西北望</a:t>
            </a:r>
            <a:endParaRPr lang="en-US" altLang="zh-CN" dirty="0"/>
          </a:p>
        </p:txBody>
      </p:sp>
      <p:sp>
        <p:nvSpPr>
          <p:cNvPr id="7" name="QB_6_AN.24_1#df66b351e.blank?vcp=1&amp;pid=97e13355f&amp;color=0,0,0&amp;vpa=21&amp;vtp=1&amp;bbb=1"/>
          <p:cNvSpPr/>
          <p:nvPr/>
        </p:nvSpPr>
        <p:spPr>
          <a:xfrm>
            <a:off x="6972775" y="3446847"/>
            <a:ext cx="8524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射天狼</a:t>
            </a:r>
            <a:endParaRPr lang="en-US" altLang="zh-CN" dirty="0"/>
          </a:p>
        </p:txBody>
      </p:sp>
      <p:sp>
        <p:nvSpPr>
          <p:cNvPr id="8" name="QB_6_AN.25_1#df66b351e.blank?vcp=1&amp;pid=97e13355f&amp;color=0,0,0&amp;vpa=22&amp;vtp=1&amp;bbb=1"/>
          <p:cNvSpPr/>
          <p:nvPr/>
        </p:nvSpPr>
        <p:spPr>
          <a:xfrm>
            <a:off x="2324576" y="386594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了却君王天下事</a:t>
            </a:r>
            <a:endParaRPr lang="en-US" altLang="zh-CN" dirty="0"/>
          </a:p>
        </p:txBody>
      </p:sp>
      <p:sp>
        <p:nvSpPr>
          <p:cNvPr id="9" name="QB_6_AN.26_1#df66b351e.blank?vcp=1&amp;pid=97e13355f&amp;color=0,0,0&amp;vpa=23&amp;vtp=1&amp;bbb=1"/>
          <p:cNvSpPr/>
          <p:nvPr/>
        </p:nvSpPr>
        <p:spPr>
          <a:xfrm>
            <a:off x="4381976" y="386594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赢得生前身后名</a:t>
            </a:r>
            <a:endParaRPr lang="en-US" altLang="zh-CN" dirty="0"/>
          </a:p>
        </p:txBody>
      </p:sp>
      <p:sp>
        <p:nvSpPr>
          <p:cNvPr id="10" name="QB_6_AN.27_1#df66b351e.blank?vcp=1&amp;pid=97e13355f&amp;color=0,0,0&amp;vpa=24&amp;vtp=1&amp;bbb=1"/>
          <p:cNvSpPr/>
          <p:nvPr/>
        </p:nvSpPr>
        <p:spPr>
          <a:xfrm>
            <a:off x="1638776" y="4683190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不畏浮云遮望眼</a:t>
            </a:r>
            <a:endParaRPr lang="en-US" altLang="zh-CN" dirty="0"/>
          </a:p>
        </p:txBody>
      </p:sp>
      <p:sp>
        <p:nvSpPr>
          <p:cNvPr id="11" name="QB_6_AN.28_1#df66b351e.blank?vcp=1&amp;pid=97e13355f&amp;color=0,0,0&amp;vpa=25&amp;vtp=1&amp;bbb=1"/>
          <p:cNvSpPr/>
          <p:nvPr/>
        </p:nvSpPr>
        <p:spPr>
          <a:xfrm>
            <a:off x="3696176" y="4683190"/>
            <a:ext cx="2566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自缘身在最高层（7分）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9_1#bee72b013?sp=1&amp;vcp=1&amp;pid=97e13355f&amp;color=0,0,0&amp;vtp=1&amp;bt=1&amp;bbb=1"/>
          <p:cNvSpPr/>
          <p:nvPr/>
        </p:nvSpPr>
        <p:spPr>
          <a:xfrm>
            <a:off x="502920" y="141408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5.【2023台州中考】古诗词填空。（11分）</a:t>
            </a:r>
            <a:endParaRPr lang="en-US" altLang="zh-CN" sz="1800" dirty="0"/>
          </a:p>
        </p:txBody>
      </p:sp>
      <p:sp>
        <p:nvSpPr>
          <p:cNvPr id="3" name="QB_6_BD.29_2#bee72b013?sp=1&amp;vcp=1&amp;pid=97e13355f&amp;color=0,0,0&amp;vtp=1&amp;bbb=1&amp;hb=1"/>
          <p:cNvSpPr/>
          <p:nvPr/>
        </p:nvSpPr>
        <p:spPr>
          <a:xfrm>
            <a:off x="502920" y="1812546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阅读古诗词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我们可以通过意象把握情感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征蓬出汉塞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使至塞上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带有飘零之感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正莺儿啼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蝶儿忙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行香子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树绕村庄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带有愉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悦之情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，（4）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陶渊明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饮酒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）》）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隐含归隐的闲适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B_6_BD.29_3#bee72b013?sp=1&amp;vcp=1&amp;pid=97e13355f&amp;color=0,0,0&amp;vtp=1&amp;bbb=1&amp;hb=1"/>
          <p:cNvSpPr/>
          <p:nvPr/>
        </p:nvSpPr>
        <p:spPr>
          <a:xfrm>
            <a:off x="502920" y="3047431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阅读古诗词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我们可以通过直抒胸臆的词语把握情感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绿杨阴里白沙堤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钱塘湖春行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流露出白居易对早春西湖的喜爱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独怆然而涕下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登幽州台歌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怆然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表达了陈子昂生不逢时的感伤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dirty="0"/>
          </a:p>
        </p:txBody>
      </p:sp>
      <p:sp>
        <p:nvSpPr>
          <p:cNvPr id="5" name="QB_6_BD.29_4#bee72b013?sp=1&amp;vcp=1&amp;pid=97e13355f&amp;color=0,0,0&amp;vtp=1&amp;bbb=1"/>
          <p:cNvSpPr/>
          <p:nvPr/>
        </p:nvSpPr>
        <p:spPr>
          <a:xfrm>
            <a:off x="502920" y="428701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闻王昌龄左迁龙标遥有此寄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道出了李白对友人的同情与担忧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6" name="QB_6_BD.29_5#bee72b013?sp=1&amp;vcp=1&amp;pid=97e13355f&amp;color=0,0,0&amp;vtp=1&amp;bbb=1&amp;hb=1"/>
          <p:cNvSpPr/>
          <p:nvPr/>
        </p:nvSpPr>
        <p:spPr>
          <a:xfrm>
            <a:off x="502920" y="4697796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阅读古诗词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我们可以通过典故把握情感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何日遣冯唐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密州出猎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轼以魏尚自比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期盼得到朝廷重用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，（11）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渔家傲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中范仲淹感慨无法像窦宪一样勒石燕然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表达自己功业未成的愁思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7" name="QB_6_AN.30_1#bee72b013.blank?vcp=1&amp;pid=97e13355f&amp;color=0,0,0&amp;vpa=26&amp;vtp=1&amp;bbb=1"/>
          <p:cNvSpPr/>
          <p:nvPr/>
        </p:nvSpPr>
        <p:spPr>
          <a:xfrm>
            <a:off x="7582375" y="178206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归雁入胡天</a:t>
            </a:r>
            <a:endParaRPr lang="en-US" altLang="zh-CN" dirty="0"/>
          </a:p>
        </p:txBody>
      </p:sp>
      <p:sp>
        <p:nvSpPr>
          <p:cNvPr id="8" name="QB_6_AN.31_1#bee72b013.blank?vcp=1&amp;pid=97e13355f&amp;color=0,0,0&amp;vpa=27&amp;vtp=1&amp;bbb=1"/>
          <p:cNvSpPr/>
          <p:nvPr/>
        </p:nvSpPr>
        <p:spPr>
          <a:xfrm>
            <a:off x="4585176" y="2201166"/>
            <a:ext cx="8524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燕儿舞</a:t>
            </a:r>
            <a:endParaRPr lang="en-US" altLang="zh-CN" dirty="0"/>
          </a:p>
        </p:txBody>
      </p:sp>
      <p:sp>
        <p:nvSpPr>
          <p:cNvPr id="9" name="QB_6_AN.32_1#bee72b013.blank?vcp=1&amp;pid=97e13355f&amp;color=0,0,0&amp;vpa=28&amp;vtp=1&amp;bbb=1"/>
          <p:cNvSpPr/>
          <p:nvPr/>
        </p:nvSpPr>
        <p:spPr>
          <a:xfrm>
            <a:off x="2095976" y="2599311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采菊东篱下</a:t>
            </a:r>
            <a:endParaRPr lang="en-US" altLang="zh-CN" dirty="0"/>
          </a:p>
        </p:txBody>
      </p:sp>
      <p:sp>
        <p:nvSpPr>
          <p:cNvPr id="10" name="QB_6_AN.33_1#bee72b013.blank?vcp=1&amp;pid=97e13355f&amp;color=0,0,0&amp;vpa=29&amp;vtp=1&amp;bbb=1"/>
          <p:cNvSpPr/>
          <p:nvPr/>
        </p:nvSpPr>
        <p:spPr>
          <a:xfrm>
            <a:off x="4267676" y="2599311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悠然见南山</a:t>
            </a:r>
            <a:endParaRPr lang="en-US" altLang="zh-CN" dirty="0"/>
          </a:p>
        </p:txBody>
      </p:sp>
      <p:sp>
        <p:nvSpPr>
          <p:cNvPr id="11" name="QB_6_AN.34_1#bee72b013.blank?vcp=1&amp;pid=97e13355f&amp;color=0,0,0&amp;vpa=30&amp;vtp=1&amp;bbb=1"/>
          <p:cNvSpPr/>
          <p:nvPr/>
        </p:nvSpPr>
        <p:spPr>
          <a:xfrm>
            <a:off x="7353775" y="3016951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最爱湖东行不足</a:t>
            </a:r>
            <a:endParaRPr lang="en-US" altLang="zh-CN" dirty="0"/>
          </a:p>
        </p:txBody>
      </p:sp>
      <p:sp>
        <p:nvSpPr>
          <p:cNvPr id="12" name="QB_6_AN.35_1#bee72b013.blank?vcp=1&amp;pid=97e13355f&amp;color=0,0,0&amp;vpa=31&amp;vtp=1&amp;bbb=1"/>
          <p:cNvSpPr/>
          <p:nvPr/>
        </p:nvSpPr>
        <p:spPr>
          <a:xfrm>
            <a:off x="7556975" y="3436051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念天地之悠悠</a:t>
            </a:r>
            <a:endParaRPr lang="en-US" altLang="zh-CN" dirty="0"/>
          </a:p>
        </p:txBody>
      </p:sp>
      <p:sp>
        <p:nvSpPr>
          <p:cNvPr id="13" name="QB_6_AN.36_1#bee72b013.blank?vcp=1&amp;pid=97e13355f&amp;color=0,0,0&amp;vpa=32&amp;vtp=1&amp;bbb=1"/>
          <p:cNvSpPr/>
          <p:nvPr/>
        </p:nvSpPr>
        <p:spPr>
          <a:xfrm>
            <a:off x="7556975" y="383419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我寄愁心与明月</a:t>
            </a:r>
            <a:endParaRPr lang="en-US" altLang="zh-CN" dirty="0"/>
          </a:p>
        </p:txBody>
      </p:sp>
      <p:sp>
        <p:nvSpPr>
          <p:cNvPr id="14" name="QB_6_AN.37_1#bee72b013.blank?vcp=1&amp;pid=97e13355f&amp;color=0,0,0&amp;vpa=33&amp;vtp=1&amp;bbb=1"/>
          <p:cNvSpPr/>
          <p:nvPr/>
        </p:nvSpPr>
        <p:spPr>
          <a:xfrm>
            <a:off x="1079976" y="4235579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随君直到夜郎西</a:t>
            </a:r>
            <a:endParaRPr lang="en-US" altLang="zh-CN" dirty="0"/>
          </a:p>
        </p:txBody>
      </p:sp>
      <p:sp>
        <p:nvSpPr>
          <p:cNvPr id="15" name="QB_6_AN.38_1#bee72b013.blank?vcp=1&amp;pid=97e13355f&amp;color=0,0,0&amp;vpa=34&amp;vtp=1&amp;bbb=1"/>
          <p:cNvSpPr/>
          <p:nvPr/>
        </p:nvSpPr>
        <p:spPr>
          <a:xfrm>
            <a:off x="5982176" y="466731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持节云中</a:t>
            </a:r>
            <a:endParaRPr lang="en-US" altLang="zh-CN" dirty="0"/>
          </a:p>
        </p:txBody>
      </p:sp>
      <p:sp>
        <p:nvSpPr>
          <p:cNvPr id="16" name="QB_6_AN.39_1#bee72b013.blank?vcp=1&amp;pid=97e13355f&amp;color=0,0,0&amp;vpa=35&amp;vtp=1&amp;bbb=1"/>
          <p:cNvSpPr/>
          <p:nvPr/>
        </p:nvSpPr>
        <p:spPr>
          <a:xfrm>
            <a:off x="4953476" y="508641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浊酒一杯家万里</a:t>
            </a:r>
            <a:endParaRPr lang="en-US" altLang="zh-CN" dirty="0"/>
          </a:p>
        </p:txBody>
      </p:sp>
      <p:sp>
        <p:nvSpPr>
          <p:cNvPr id="17" name="QB_6_AN.40_1#bee72b013.blank?vcp=1&amp;pid=97e13355f&amp;color=0,0,0&amp;vpa=36&amp;vtp=1&amp;bbb=1"/>
          <p:cNvSpPr/>
          <p:nvPr/>
        </p:nvSpPr>
        <p:spPr>
          <a:xfrm>
            <a:off x="7700867" y="5086416"/>
            <a:ext cx="2668651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燕然未勒归无计（11分）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4753ff689?sp=1&amp;vcp=1&amp;pid=97e13355f&amp;color=0,0,0&amp;vtp=1&amp;bt=1&amp;bbb=1"/>
          <p:cNvSpPr/>
          <p:nvPr/>
        </p:nvSpPr>
        <p:spPr>
          <a:xfrm>
            <a:off x="502920" y="142018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6.【2023嘉兴中考】诗言志，文载道。请你根据积累，补全名句，感受高尚情操。（7分）</a:t>
            </a:r>
            <a:endParaRPr lang="en-US" altLang="zh-CN" sz="1800" dirty="0"/>
          </a:p>
        </p:txBody>
      </p:sp>
      <p:sp>
        <p:nvSpPr>
          <p:cNvPr id="3" name="QB_6_BD.41_2#4753ff689?sp=1&amp;vcp=1&amp;pid=97e13355f&amp;color=0,0,0&amp;vtp=1&amp;bbb=1&amp;hb=1"/>
          <p:cNvSpPr/>
          <p:nvPr/>
        </p:nvSpPr>
        <p:spPr>
          <a:xfrm>
            <a:off x="502920" y="1818642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许多古代文人也都有自己的风骨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周敦颐借莲花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，（2）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来表达自己不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同流合污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洁身自好的生活态度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苏轼任密州太守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会挽雕弓如满月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，（4）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忘报国初心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陆游以夜雨梦境入诗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夜阑卧听风吹雨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抒发了忧国忧民的拳拳之心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pc="-50" dirty="0"/>
          </a:p>
        </p:txBody>
      </p:sp>
      <p:sp>
        <p:nvSpPr>
          <p:cNvPr id="4" name="QB_6_BD.41_3#4753ff689?sp=1&amp;vcp=1&amp;pid=97e13355f&amp;color=0,0,0&amp;vtp=1&amp;bbb=1&amp;hb=1"/>
          <p:cNvSpPr/>
          <p:nvPr/>
        </p:nvSpPr>
        <p:spPr>
          <a:xfrm>
            <a:off x="502920" y="3053527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他们都是真正的君子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和古今无数仁人志士一样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诠释了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富贵不能淫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，（7）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的风骨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这些都是中华民族世代传承的精神力量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我们青少年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也要继续弘扬社会主义先进文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革命文化和中华优秀传统文化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坚定文化自信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实现中华民族伟大复兴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6_AN.42_1#4753ff689.blank?vcp=1&amp;pid=97e13355f&amp;color=0,0,0&amp;vpa=37&amp;vtp=1&amp;bbb=1"/>
          <p:cNvSpPr/>
          <p:nvPr/>
        </p:nvSpPr>
        <p:spPr>
          <a:xfrm>
            <a:off x="6252051" y="1788162"/>
            <a:ext cx="149383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出淤泥而不染</a:t>
            </a:r>
            <a:endParaRPr lang="en-US" altLang="zh-CN" spc="-50" dirty="0"/>
          </a:p>
        </p:txBody>
      </p:sp>
      <p:sp>
        <p:nvSpPr>
          <p:cNvPr id="6" name="QB_6_AN.43_1#4753ff689.blank?vcp=1&amp;pid=97e13355f&amp;color=0,0,0&amp;vpa=38&amp;vtp=1&amp;bbb=1"/>
          <p:cNvSpPr/>
          <p:nvPr/>
        </p:nvSpPr>
        <p:spPr>
          <a:xfrm>
            <a:off x="8538050" y="1788162"/>
            <a:ext cx="149383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濯清涟而不妖</a:t>
            </a:r>
            <a:endParaRPr lang="en-US" altLang="zh-CN" spc="-50" dirty="0"/>
          </a:p>
        </p:txBody>
      </p:sp>
      <p:sp>
        <p:nvSpPr>
          <p:cNvPr id="7" name="QB_6_AN.44_1#4753ff689.blank?vcp=1&amp;pid=97e13355f&amp;color=0,0,0&amp;vpa=39&amp;vtp=1&amp;bbb=1"/>
          <p:cNvSpPr/>
          <p:nvPr/>
        </p:nvSpPr>
        <p:spPr>
          <a:xfrm>
            <a:off x="8480900" y="2207262"/>
            <a:ext cx="827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西北望</a:t>
            </a:r>
            <a:endParaRPr lang="en-US" altLang="zh-CN" spc="-50" dirty="0"/>
          </a:p>
        </p:txBody>
      </p:sp>
      <p:sp>
        <p:nvSpPr>
          <p:cNvPr id="8" name="QB_6_AN.45_1#4753ff689.blank?vcp=1&amp;pid=97e13355f&amp;color=0,0,0&amp;vpa=40&amp;vtp=1&amp;bbb=1"/>
          <p:cNvSpPr/>
          <p:nvPr/>
        </p:nvSpPr>
        <p:spPr>
          <a:xfrm>
            <a:off x="10119200" y="2207262"/>
            <a:ext cx="827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射天狼</a:t>
            </a:r>
            <a:endParaRPr lang="en-US" altLang="zh-CN" spc="-50" dirty="0"/>
          </a:p>
        </p:txBody>
      </p:sp>
      <p:sp>
        <p:nvSpPr>
          <p:cNvPr id="9" name="QB_6_AN.46_1#4753ff689.blank?vcp=1&amp;pid=97e13355f&amp;color=0,0,0&amp;vpa=41&amp;vtp=1&amp;bbb=1"/>
          <p:cNvSpPr/>
          <p:nvPr/>
        </p:nvSpPr>
        <p:spPr>
          <a:xfrm>
            <a:off x="6467950" y="2605407"/>
            <a:ext cx="1716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铁马冰河入梦来</a:t>
            </a:r>
            <a:endParaRPr lang="en-US" altLang="zh-CN" spc="-50" dirty="0"/>
          </a:p>
        </p:txBody>
      </p:sp>
      <p:sp>
        <p:nvSpPr>
          <p:cNvPr id="10" name="QB_6_AN.47_1#4753ff689.blank?vcp=1&amp;pid=97e13355f&amp;color=0,0,0&amp;vpa=42&amp;vtp=1&amp;bbb=1"/>
          <p:cNvSpPr/>
          <p:nvPr/>
        </p:nvSpPr>
        <p:spPr>
          <a:xfrm>
            <a:off x="8725375" y="3023047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贫贱不能移</a:t>
            </a:r>
            <a:endParaRPr lang="en-US" altLang="zh-CN" dirty="0"/>
          </a:p>
        </p:txBody>
      </p:sp>
      <p:sp>
        <p:nvSpPr>
          <p:cNvPr id="11" name="QB_6_AN.48_1#4753ff689.blank?vcp=1&amp;pid=97e13355f&amp;color=0,0,0&amp;vpa=43&amp;vtp=1&amp;bbb=1&amp;hb=1"/>
          <p:cNvSpPr/>
          <p:nvPr/>
        </p:nvSpPr>
        <p:spPr>
          <a:xfrm>
            <a:off x="502920" y="3023047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威武不能屈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（7分）</a:t>
            </a:r>
            <a:endParaRPr lang="en-US" altLang="zh-CN" dirty="0"/>
          </a:p>
        </p:txBody>
      </p:sp>
      <p:sp>
        <p:nvSpPr>
          <p:cNvPr id="12" name="QB_6_BD.49_1#c0fad118f?sp=1&amp;vcp=1&amp;pid=97e13355f&amp;color=0,0,0&amp;vtp=1&amp;bbb=1"/>
          <p:cNvSpPr/>
          <p:nvPr/>
        </p:nvSpPr>
        <p:spPr>
          <a:xfrm>
            <a:off x="502920" y="425412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7.【2023宁波中考】下面是同学们研学时所说的诗句，请你补充完整。（3分）</a:t>
            </a:r>
            <a:endParaRPr lang="en-US" altLang="zh-CN" sz="1800" dirty="0"/>
          </a:p>
        </p:txBody>
      </p:sp>
      <p:graphicFrame>
        <p:nvGraphicFramePr>
          <p:cNvPr id="13" name="QB_6_BD.49_2#c0fad118f?colgroup=6,40&amp;vcp=1&amp;pid=97e13355f&amp;color=0,0,0&amp;vtp=1&amp;bbb=1&amp;hb=1"/>
          <p:cNvGraphicFramePr>
            <a:graphicFrameLocks noGrp="1"/>
          </p:cNvGraphicFramePr>
          <p:nvPr/>
        </p:nvGraphicFramePr>
        <p:xfrm>
          <a:off x="502920" y="4745802"/>
          <a:ext cx="11155680" cy="1133348"/>
        </p:xfrm>
        <a:graphic>
          <a:graphicData uri="http://schemas.openxmlformats.org/drawingml/2006/table">
            <a:tbl>
              <a:tblPr/>
              <a:tblGrid>
                <a:gridCol w="1636776"/>
                <a:gridCol w="9518904"/>
              </a:tblGrid>
              <a:tr h="11333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7100"/>
                        </a:lnSpc>
                      </a:pPr>
                      <a:r>
                        <a:rPr lang="en-US" altLang="zh-CN" sz="39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</a:t>
                      </a:r>
                      <a:endParaRPr lang="en-US" altLang="zh-CN" sz="900" b="0" i="0" kern="0" spc="0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algn="ctr" latinLnBrk="1" hangingPunct="0">
                        <a:lnSpc>
                          <a:spcPct val="150000"/>
                        </a:lnSpc>
                      </a:pP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看到东钱湖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同学们不禁说出许多与水有关的诗句：“（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风正一帆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悬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”“山随平野尽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孤山寺北贾亭西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在欢声笑语中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同学们开启了研学之旅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QB_6_BD.49_3#c0fad118f.table_image?tii=1&amp;vcp=1&amp;pid=97e13355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504" y="4864420"/>
            <a:ext cx="1435608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6_AN.50_1#c0fad118f.blank?vcp=1&amp;pid=97e13355f&amp;color=0,0,0&amp;vpa=44&amp;vtp=1&amp;bbb=1"/>
          <p:cNvSpPr/>
          <p:nvPr/>
        </p:nvSpPr>
        <p:spPr>
          <a:xfrm>
            <a:off x="8592652" y="4761233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潮平两岸阔</a:t>
            </a:r>
            <a:endParaRPr lang="en-US" altLang="zh-CN" dirty="0"/>
          </a:p>
        </p:txBody>
      </p:sp>
      <p:sp>
        <p:nvSpPr>
          <p:cNvPr id="16" name="QB_6_AN.51_1#c0fad118f.blank?vcp=1&amp;pid=97e13355f&amp;color=0,0,0&amp;vpa=45&amp;vtp=1&amp;bbb=1"/>
          <p:cNvSpPr/>
          <p:nvPr/>
        </p:nvSpPr>
        <p:spPr>
          <a:xfrm>
            <a:off x="4795352" y="5129533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江入大荒流</a:t>
            </a:r>
            <a:endParaRPr lang="en-US" altLang="zh-CN" dirty="0"/>
          </a:p>
        </p:txBody>
      </p:sp>
      <p:sp>
        <p:nvSpPr>
          <p:cNvPr id="17" name="QB_6_AN.52_1#c0fad118f.blank?vcp=1&amp;pid=97e13355f&amp;color=0,0,0&amp;vpa=46&amp;vtp=1&amp;bbb=1"/>
          <p:cNvSpPr/>
          <p:nvPr/>
        </p:nvSpPr>
        <p:spPr>
          <a:xfrm>
            <a:off x="2217252" y="5475861"/>
            <a:ext cx="25669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水面初平云脚低（3分）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5" grpId="0" animBg="1" build="p"/>
      <p:bldP spid="16" grpId="0" animBg="1" build="p"/>
      <p:bldP spid="1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855a4e005?sp=1&amp;vcp=1&amp;pid=97e13355f&amp;color=0,0,0&amp;vtp=1&amp;bt=1&amp;bbb=1"/>
          <p:cNvSpPr/>
          <p:nvPr/>
        </p:nvSpPr>
        <p:spPr>
          <a:xfrm>
            <a:off x="502920" y="97095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8.【2023温州中考】同学们漫步在悬挂着戏文灯带的林荫大道，赏读戏文，浮想联翩。（6分）</a:t>
            </a:r>
            <a:endParaRPr lang="en-US" altLang="zh-CN" sz="1800" dirty="0"/>
          </a:p>
        </p:txBody>
      </p:sp>
      <p:pic>
        <p:nvPicPr>
          <p:cNvPr id="3" name="QB_6_BD.53_2#855a4e005?vcp=1&amp;pid=97e13355f&amp;color=0,0,0&amp;tib=255,255,255&amp;vip=47#5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1452411"/>
            <a:ext cx="7573622" cy="48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AN.54_1#855a4e005.blank?vcp=1&amp;pid=97e13355f&amp;color=0,0,0&amp;vpa=47&amp;vtp=1"/>
          <p:cNvSpPr/>
          <p:nvPr/>
        </p:nvSpPr>
        <p:spPr>
          <a:xfrm>
            <a:off x="8727629" y="2027624"/>
            <a:ext cx="801810" cy="296321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逝者如斯夫</a:t>
            </a:r>
            <a:endParaRPr lang="en-US" altLang="zh-CN" sz="1300" dirty="0"/>
          </a:p>
        </p:txBody>
      </p:sp>
      <p:sp>
        <p:nvSpPr>
          <p:cNvPr id="6" name="QB_6_AN.55_1#855a4e005.blank?vcp=1&amp;pid=97e13355f&amp;color=0,0,0&amp;vpa=48&amp;vtp=1"/>
          <p:cNvSpPr/>
          <p:nvPr/>
        </p:nvSpPr>
        <p:spPr>
          <a:xfrm>
            <a:off x="5685978" y="2376236"/>
            <a:ext cx="1716920" cy="28760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不舍昼夜</a:t>
            </a:r>
            <a:endParaRPr lang="en-US" altLang="zh-CN" sz="1300" dirty="0"/>
          </a:p>
        </p:txBody>
      </p:sp>
      <p:sp>
        <p:nvSpPr>
          <p:cNvPr id="7" name="QB_6_AN.56_1#855a4e005.blank?vcp=1&amp;pid=97e13355f&amp;color=0,0,0&amp;vpa=49&amp;vtp=1"/>
          <p:cNvSpPr/>
          <p:nvPr/>
        </p:nvSpPr>
        <p:spPr>
          <a:xfrm>
            <a:off x="5659833" y="3805551"/>
            <a:ext cx="1786643" cy="244029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但愿人长久</a:t>
            </a:r>
            <a:endParaRPr lang="en-US" altLang="zh-CN" sz="1300" dirty="0"/>
          </a:p>
        </p:txBody>
      </p:sp>
      <p:sp>
        <p:nvSpPr>
          <p:cNvPr id="8" name="QB_6_AN.57_1#855a4e005.blank?vcp=1&amp;pid=97e13355f&amp;color=0,0,0&amp;vpa=50&amp;vtp=1"/>
          <p:cNvSpPr/>
          <p:nvPr/>
        </p:nvSpPr>
        <p:spPr>
          <a:xfrm>
            <a:off x="7812519" y="3796836"/>
            <a:ext cx="1481606" cy="270175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千里共婵娟</a:t>
            </a:r>
            <a:endParaRPr lang="en-US" altLang="zh-CN" sz="1300" dirty="0"/>
          </a:p>
        </p:txBody>
      </p:sp>
      <p:sp>
        <p:nvSpPr>
          <p:cNvPr id="9" name="QB_6_AN.58_1#855a4e005.blank?vcp=1&amp;pid=97e13355f&amp;color=0,0,0&amp;vpa=51&amp;vtp=1"/>
          <p:cNvSpPr/>
          <p:nvPr/>
        </p:nvSpPr>
        <p:spPr>
          <a:xfrm>
            <a:off x="5363512" y="4877537"/>
            <a:ext cx="629325" cy="256157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【示例】书</a:t>
            </a:r>
            <a:endParaRPr lang="en-US" altLang="zh-CN" sz="1300" dirty="0"/>
          </a:p>
        </p:txBody>
      </p:sp>
      <p:sp>
        <p:nvSpPr>
          <p:cNvPr id="10" name="QB_6_AN.59_1#855a4e005.blank?vcp=1&amp;pid=97e13355f&amp;color=0,0,0&amp;vpa=52&amp;vtp=1"/>
          <p:cNvSpPr/>
          <p:nvPr/>
        </p:nvSpPr>
        <p:spPr>
          <a:xfrm>
            <a:off x="5328651" y="5261011"/>
            <a:ext cx="1682059" cy="331183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寄书长不达</a:t>
            </a:r>
            <a:endParaRPr lang="en-US" altLang="zh-CN" sz="1300" dirty="0"/>
          </a:p>
        </p:txBody>
      </p:sp>
      <p:sp>
        <p:nvSpPr>
          <p:cNvPr id="11" name="QB_6_AN.60_1#855a4e005.blank?vcp=1&amp;pid=97e13355f&amp;color=0,0,0&amp;vpa=53&amp;vtp=1"/>
          <p:cNvSpPr/>
          <p:nvPr/>
        </p:nvSpPr>
        <p:spPr>
          <a:xfrm>
            <a:off x="7455191" y="5243580"/>
            <a:ext cx="1760497" cy="33989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1600"/>
              </a:lnSpc>
            </a:pP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况乃未休兵（6分）</a:t>
            </a:r>
            <a:endParaRPr lang="en-US" altLang="zh-CN" sz="1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0086e97f2?sp=1&amp;vcp=1&amp;pid=97e13355f&amp;color=0,0,0&amp;vtp=1&amp;bt=1&amp;bbb=1"/>
          <p:cNvSpPr/>
          <p:nvPr/>
        </p:nvSpPr>
        <p:spPr>
          <a:xfrm>
            <a:off x="502920" y="162363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9.【2022宁波中考】下面是“和合文化”探究组的探究成果，请你补全。（10分）</a:t>
            </a:r>
            <a:endParaRPr lang="en-US" altLang="zh-CN" sz="1800" dirty="0"/>
          </a:p>
        </p:txBody>
      </p:sp>
      <p:sp>
        <p:nvSpPr>
          <p:cNvPr id="3" name="QB_6_BD.70_2#0086e97f2?sp=1&amp;vcp=1&amp;pid=97e13355f&amp;color=0,0,0&amp;vtp=1&amp;bbb=1&amp;hb=1"/>
          <p:cNvSpPr/>
          <p:nvPr/>
        </p:nvSpPr>
        <p:spPr>
          <a:xfrm>
            <a:off x="502920" y="2022096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是古人自处时的宁静平和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吴均陶醉在富春江美景中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停息物欲之心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获得内心的平和富足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鸢飞戾天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经纶世务者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苏轼漫步在沙湖道中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无论是风吹雨打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还是阳光照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都能随遇而安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回首向来萧瑟处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B_6_BD.70_3#0086e97f2?sp=1&amp;vcp=1&amp;pid=97e13355f&amp;color=0,0,0&amp;vtp=1&amp;bbb=1&amp;hb=1"/>
          <p:cNvSpPr/>
          <p:nvPr/>
        </p:nvSpPr>
        <p:spPr>
          <a:xfrm>
            <a:off x="502920" y="3256981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是古人对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社会的向往和追求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丰收之年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山西村村民热情好客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民风淳朴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丰年留客足鸡豚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大道之行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各年龄段的人群都得到合适的安排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弱势群体都受到关爱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老有所终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有所用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废疾者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6_BD.70_4#0086e97f2?sp=1&amp;vcp=1&amp;pid=97e13355f&amp;color=0,0,0&amp;vtp=1&amp;bbb=1&amp;hb=1"/>
          <p:cNvSpPr/>
          <p:nvPr/>
        </p:nvSpPr>
        <p:spPr>
          <a:xfrm>
            <a:off x="502920" y="4501581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是古人面对自然时的天人合一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陶渊明在东篱下与南山相会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闲适的心境与静穆的山野物我合一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中渴望登临泰山之巅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远大的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抱负与巍峨的泰山融为一体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：（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8）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6_AN.71_1#0086e97f2.blank?vcp=1&amp;pid=97e13355f&amp;color=0,0,0&amp;vpa=62&amp;vtp=1&amp;bbb=1"/>
          <p:cNvSpPr/>
          <p:nvPr/>
        </p:nvSpPr>
        <p:spPr>
          <a:xfrm>
            <a:off x="1537176" y="241071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望峰息心</a:t>
            </a:r>
            <a:endParaRPr lang="en-US" altLang="zh-CN" dirty="0"/>
          </a:p>
        </p:txBody>
      </p:sp>
      <p:sp>
        <p:nvSpPr>
          <p:cNvPr id="7" name="QB_6_AN.72_1#0086e97f2.blank?vcp=1&amp;pid=97e13355f&amp;color=0,0,0&amp;vpa=63&amp;vtp=1&amp;bbb=1"/>
          <p:cNvSpPr/>
          <p:nvPr/>
        </p:nvSpPr>
        <p:spPr>
          <a:xfrm>
            <a:off x="4851876" y="241071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窥谷忘反</a:t>
            </a:r>
            <a:endParaRPr lang="en-US" altLang="zh-CN" dirty="0"/>
          </a:p>
        </p:txBody>
      </p:sp>
      <p:sp>
        <p:nvSpPr>
          <p:cNvPr id="8" name="QB_6_AN.73_1#0086e97f2.blank?vcp=1&amp;pid=97e13355f&amp;color=0,0,0&amp;vpa=64&amp;vtp=1&amp;bbb=1"/>
          <p:cNvSpPr/>
          <p:nvPr/>
        </p:nvSpPr>
        <p:spPr>
          <a:xfrm>
            <a:off x="5651976" y="2808861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也无风雨也无晴</a:t>
            </a:r>
            <a:endParaRPr lang="en-US" altLang="zh-CN" dirty="0"/>
          </a:p>
        </p:txBody>
      </p:sp>
      <p:sp>
        <p:nvSpPr>
          <p:cNvPr id="9" name="QB_6_AN.74_1#0086e97f2.blank?vcp=1&amp;pid=97e13355f&amp;color=0,0,0&amp;vpa=65&amp;vtp=1&amp;bbb=1&amp;hb=1"/>
          <p:cNvSpPr/>
          <p:nvPr/>
        </p:nvSpPr>
        <p:spPr>
          <a:xfrm>
            <a:off x="502920" y="3226501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莫笑农家腊酒浑</a:t>
            </a:r>
            <a:endParaRPr lang="en-US" altLang="zh-CN" dirty="0"/>
          </a:p>
        </p:txBody>
      </p:sp>
      <p:sp>
        <p:nvSpPr>
          <p:cNvPr id="10" name="QB_6_AN.75_1#0086e97f2.blank?vcp=1&amp;pid=97e13355f&amp;color=0,0,0&amp;vpa=66&amp;vtp=1&amp;bbb=1"/>
          <p:cNvSpPr/>
          <p:nvPr/>
        </p:nvSpPr>
        <p:spPr>
          <a:xfrm>
            <a:off x="1994376" y="404374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幼有所长</a:t>
            </a:r>
            <a:endParaRPr lang="en-US" altLang="zh-CN" dirty="0"/>
          </a:p>
        </p:txBody>
      </p:sp>
      <p:sp>
        <p:nvSpPr>
          <p:cNvPr id="11" name="QB_6_AN.76_1#0086e97f2.blank?vcp=1&amp;pid=97e13355f&amp;color=0,0,0&amp;vpa=67&amp;vtp=1&amp;bbb=1"/>
          <p:cNvSpPr/>
          <p:nvPr/>
        </p:nvSpPr>
        <p:spPr>
          <a:xfrm>
            <a:off x="6452075" y="404374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皆有所养</a:t>
            </a:r>
            <a:endParaRPr lang="en-US" altLang="zh-CN" dirty="0"/>
          </a:p>
        </p:txBody>
      </p:sp>
      <p:sp>
        <p:nvSpPr>
          <p:cNvPr id="12" name="QB_6_AN.77_1#0086e97f2.blank?vcp=1&amp;pid=97e13355f&amp;color=0,0,0&amp;vpa=68&amp;vtp=1&amp;bbb=1"/>
          <p:cNvSpPr/>
          <p:nvPr/>
        </p:nvSpPr>
        <p:spPr>
          <a:xfrm>
            <a:off x="508476" y="4890201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采菊东篱下</a:t>
            </a:r>
            <a:endParaRPr lang="en-US" altLang="zh-CN" dirty="0"/>
          </a:p>
        </p:txBody>
      </p:sp>
      <p:sp>
        <p:nvSpPr>
          <p:cNvPr id="13" name="QB_6_AN.78_1#0086e97f2.blank?vcp=1&amp;pid=97e13355f&amp;color=0,0,0&amp;vpa=69&amp;vtp=1&amp;bbb=1"/>
          <p:cNvSpPr/>
          <p:nvPr/>
        </p:nvSpPr>
        <p:spPr>
          <a:xfrm>
            <a:off x="2108677" y="4890201"/>
            <a:ext cx="4625975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悠然见南山（或“山气日夕佳</a:t>
            </a:r>
            <a:r>
              <a:rPr lang="en-US" altLang="zh-CN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飞鸟相与还”）</a:t>
            </a:r>
            <a:endParaRPr lang="en-US" altLang="zh-CN" dirty="0"/>
          </a:p>
        </p:txBody>
      </p:sp>
      <p:sp>
        <p:nvSpPr>
          <p:cNvPr id="14" name="QB_6_AN.79_1#0086e97f2.blank?vcp=1&amp;pid=97e13355f&amp;color=0,0,0&amp;vpa=70&amp;vtp=1&amp;bbb=1"/>
          <p:cNvSpPr/>
          <p:nvPr/>
        </p:nvSpPr>
        <p:spPr>
          <a:xfrm>
            <a:off x="4051776" y="528834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会当凌绝顶</a:t>
            </a:r>
            <a:endParaRPr lang="en-US" altLang="zh-CN" dirty="0"/>
          </a:p>
        </p:txBody>
      </p:sp>
      <p:sp>
        <p:nvSpPr>
          <p:cNvPr id="15" name="QB_6_AN.80_1#0086e97f2.blank?vcp=1&amp;pid=97e13355f&amp;color=0,0,0&amp;vpa=71&amp;vtp=1&amp;bbb=1"/>
          <p:cNvSpPr/>
          <p:nvPr/>
        </p:nvSpPr>
        <p:spPr>
          <a:xfrm>
            <a:off x="5651976" y="5288346"/>
            <a:ext cx="2224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一览众山小（10分）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8cec1cdf.fixed?vcp=1&amp;pid=b0857f9b9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考法突破练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81_1#3156e7904?vcp=1&amp;pid=6a9058934&amp;color=0,0,0&amp;vtp=1&amp;bt=1&amp;bbb=1"/>
          <p:cNvSpPr/>
          <p:nvPr/>
        </p:nvSpPr>
        <p:spPr>
          <a:xfrm>
            <a:off x="502920" y="142043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1.【2024杭州拱墅区一模】根据语境，填写恰当的内容。（9分）</a:t>
            </a:r>
            <a:endParaRPr lang="en-US" altLang="zh-CN" sz="1800" dirty="0"/>
          </a:p>
        </p:txBody>
      </p:sp>
      <p:sp>
        <p:nvSpPr>
          <p:cNvPr id="3" name="QB_8_BD.82_1#65e7cbdab?vcp=1&amp;pid=3156e7904&amp;color=0,0,0&amp;vtp=1&amp;bbb=1&amp;hb=1"/>
          <p:cNvSpPr/>
          <p:nvPr/>
        </p:nvSpPr>
        <p:spPr>
          <a:xfrm>
            <a:off x="502920" y="1818896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（1）《古汉语常用字字典》中“择”的本义是“选择，挑选”。《论语·述而》“择其善者而从之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中的“择”就是其义；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同“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偏旁的字还有“泽”“驿”“峄”“绎”等字，其中本义为“水聚集的地方”的字是“泽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本义为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“抽出或理出事物的头绪来”的字应是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“②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  <p:pic>
        <p:nvPicPr>
          <p:cNvPr id="4" name="QB_8_BD.82_1#65e7cbdab?vcp=1&amp;pid=3156e7904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6797" y="2340104"/>
            <a:ext cx="137160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8_AN.83_1#65e7cbdab.blank?vcp=1&amp;pid=3156e7904&amp;color=0,0,0&amp;vpa=72&amp;vtp=1&amp;bbb=1&amp;hb=1"/>
          <p:cNvSpPr/>
          <p:nvPr/>
        </p:nvSpPr>
        <p:spPr>
          <a:xfrm>
            <a:off x="502920" y="1788416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其不善者而改之</a:t>
            </a:r>
            <a:endParaRPr lang="en-US" altLang="zh-CN" dirty="0"/>
          </a:p>
        </p:txBody>
      </p:sp>
      <p:sp>
        <p:nvSpPr>
          <p:cNvPr id="6" name="QB_8_AN.84_1#65e7cbdab.blank?vcp=1&amp;pid=3156e7904&amp;color=0,0,0&amp;vpa=73&amp;vtp=1"/>
          <p:cNvSpPr/>
          <p:nvPr/>
        </p:nvSpPr>
        <p:spPr>
          <a:xfrm>
            <a:off x="5156676" y="2605661"/>
            <a:ext cx="395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绎</a:t>
            </a:r>
            <a:endParaRPr lang="en-US" altLang="zh-CN" dirty="0"/>
          </a:p>
        </p:txBody>
      </p:sp>
      <p:sp>
        <p:nvSpPr>
          <p:cNvPr id="7" name="QB_8_BD.85_1#6720f41c9?vcp=1&amp;pid=3156e7904&amp;color=0,0,0&amp;vtp=1&amp;bbb=1&amp;hb=1"/>
          <p:cNvSpPr/>
          <p:nvPr/>
        </p:nvSpPr>
        <p:spPr>
          <a:xfrm>
            <a:off x="502920" y="3053781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2）面对人生的种种境遇，他们的选择铸就了中华文化精神。国家有难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，“③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从此替爷征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”是木兰的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选择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；前路崎岖，想到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“④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，⑤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的姜尚、伊尹（《行路难》其一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），冲破阻力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去施展抱负是李白的选择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。当“生”与“义”不能两全时，孟子提出“二者不可得兼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，⑥</a:t>
            </a:r>
            <a:r>
              <a:rPr lang="en-US" altLang="zh-CN" sz="1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的主张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；兵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败被俘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、拒绝招降的文天祥就是以“人生自古谁无死</a:t>
            </a: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，⑦</a:t>
            </a:r>
            <a:r>
              <a:rPr lang="en-US" altLang="zh-CN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的人生誓言践行了这样的选择。</a:t>
            </a:r>
            <a:endParaRPr lang="en-US" altLang="zh-CN" spc="-50" dirty="0"/>
          </a:p>
        </p:txBody>
      </p:sp>
      <p:sp>
        <p:nvSpPr>
          <p:cNvPr id="8" name="QB_8_AN.86_1#6720f41c9.blank?vcp=1&amp;pid=3156e7904&amp;color=0,0,0&amp;vpa=74&amp;vtp=1&amp;bbb=1"/>
          <p:cNvSpPr/>
          <p:nvPr/>
        </p:nvSpPr>
        <p:spPr>
          <a:xfrm>
            <a:off x="8042750" y="3023301"/>
            <a:ext cx="12715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愿为市鞍马</a:t>
            </a:r>
            <a:endParaRPr lang="en-US" altLang="zh-CN" spc="-50" dirty="0"/>
          </a:p>
        </p:txBody>
      </p:sp>
      <p:sp>
        <p:nvSpPr>
          <p:cNvPr id="9" name="QB_8_AN.87_1#6720f41c9.blank?vcp=1&amp;pid=3156e7904&amp;color=0,0,0&amp;vpa=75&amp;vtp=1&amp;bbb=1"/>
          <p:cNvSpPr/>
          <p:nvPr/>
        </p:nvSpPr>
        <p:spPr>
          <a:xfrm>
            <a:off x="3026251" y="3442401"/>
            <a:ext cx="1716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闲来垂钓碧溪上</a:t>
            </a:r>
            <a:endParaRPr lang="en-US" altLang="zh-CN" spc="-50" dirty="0"/>
          </a:p>
        </p:txBody>
      </p:sp>
      <p:sp>
        <p:nvSpPr>
          <p:cNvPr id="10" name="QB_8_AN.88_1#6720f41c9.blank?vcp=1&amp;pid=3156e7904&amp;color=0,0,0&amp;vpa=76&amp;vtp=1&amp;bbb=1"/>
          <p:cNvSpPr/>
          <p:nvPr/>
        </p:nvSpPr>
        <p:spPr>
          <a:xfrm>
            <a:off x="5197951" y="3442401"/>
            <a:ext cx="1716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忽复乘舟梦日边</a:t>
            </a:r>
            <a:endParaRPr lang="en-US" altLang="zh-CN" spc="-50" dirty="0"/>
          </a:p>
        </p:txBody>
      </p:sp>
      <p:sp>
        <p:nvSpPr>
          <p:cNvPr id="11" name="QB_8_AN.89_1#6720f41c9.blank?vcp=1&amp;pid=3156e7904&amp;color=0,0,0&amp;vpa=77&amp;vtp=1&amp;bbb=1"/>
          <p:cNvSpPr/>
          <p:nvPr/>
        </p:nvSpPr>
        <p:spPr>
          <a:xfrm>
            <a:off x="8519000" y="3861501"/>
            <a:ext cx="1716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舍生而取义者也</a:t>
            </a:r>
            <a:endParaRPr lang="en-US" altLang="zh-CN" spc="-50" dirty="0"/>
          </a:p>
        </p:txBody>
      </p:sp>
      <p:sp>
        <p:nvSpPr>
          <p:cNvPr id="12" name="QB_8_AN.90_1#6720f41c9.blank?vcp=1&amp;pid=3156e7904&amp;color=0,0,0&amp;vpa=78&amp;vtp=1&amp;bbb=1"/>
          <p:cNvSpPr/>
          <p:nvPr/>
        </p:nvSpPr>
        <p:spPr>
          <a:xfrm>
            <a:off x="5915501" y="4259646"/>
            <a:ext cx="1716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留取丹心照汗青</a:t>
            </a:r>
            <a:endParaRPr lang="en-US" altLang="zh-CN" spc="-50" dirty="0"/>
          </a:p>
        </p:txBody>
      </p:sp>
      <p:sp>
        <p:nvSpPr>
          <p:cNvPr id="13" name="QB_8_BD.91_1#433b5e12e?vcp=1&amp;pid=3156e7904&amp;color=0,0,0&amp;vtp=1&amp;bbb=1&amp;hb=1"/>
          <p:cNvSpPr/>
          <p:nvPr/>
        </p:nvSpPr>
        <p:spPr>
          <a:xfrm>
            <a:off x="502920" y="4704781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（3）人生面临退缩或进取的选择时，总有一些诗句会给予我们坚持的力量，请你写出一联诗句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，⑧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，⑨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提示：不与（2）中的诗句重复］</a:t>
            </a:r>
            <a:endParaRPr lang="en-US" altLang="zh-CN" dirty="0"/>
          </a:p>
        </p:txBody>
      </p:sp>
      <p:sp>
        <p:nvSpPr>
          <p:cNvPr id="14" name="QB_8_AN.92_1#433b5e12e.blank?vcp=1&amp;pid=3156e7904&amp;color=0,0,0&amp;vpa=79&amp;vtp=1&amp;bbb=1&amp;hb=1"/>
          <p:cNvSpPr/>
          <p:nvPr/>
        </p:nvSpPr>
        <p:spPr>
          <a:xfrm>
            <a:off x="502920" y="4674301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【示例】长风破浪会有时</a:t>
            </a:r>
            <a:endParaRPr lang="en-US" altLang="zh-CN" dirty="0"/>
          </a:p>
        </p:txBody>
      </p:sp>
      <p:sp>
        <p:nvSpPr>
          <p:cNvPr id="15" name="QB_8_AN.93_1#433b5e12e.blank?vcp=1&amp;pid=3156e7904&amp;color=0,0,0&amp;vpa=80&amp;vtp=1&amp;bbb=1&amp;hb=1"/>
          <p:cNvSpPr/>
          <p:nvPr/>
        </p:nvSpPr>
        <p:spPr>
          <a:xfrm>
            <a:off x="502920" y="5093401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直挂云帆济沧海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（其他如“山重水复疑无路，柳暗花明又一村”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等积极向上的诗句皆可）（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9分，每空1分）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4" grpId="0" animBg="1" build="p"/>
      <p:bldP spid="1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94_1#bbc46b7e3?sp=1&amp;vcp=1&amp;pid=6a9058934&amp;color=0,0,0&amp;vtp=1&amp;bt=1&amp;bbb=1&amp;hb=1"/>
          <p:cNvSpPr/>
          <p:nvPr/>
        </p:nvSpPr>
        <p:spPr>
          <a:xfrm>
            <a:off x="502920" y="1406464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2.【2024湖州一模】说古诗文中的“山”。（8分）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说文解字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宣气散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生万物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有石而高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山不仅有高大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险峻的特点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很神秘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能宣地气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生万物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是实实在在的山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崇山峻岭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能生长万物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山珍海味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可以是艰难险阻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愚公移山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也可比喻品德高尚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高山仰止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  <p:sp>
        <p:nvSpPr>
          <p:cNvPr id="3" name="QB_7_BD.94_2#bbc46b7e3?sp=1&amp;vcp=1&amp;pid=6a9058934&amp;color=0,0,0&amp;vtp=1&amp;bbb=1&amp;hb=1"/>
          <p:cNvSpPr/>
          <p:nvPr/>
        </p:nvSpPr>
        <p:spPr>
          <a:xfrm>
            <a:off x="502920" y="3472246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如果从古诗文角度来讲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同样意蕴丰富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生万物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亭亭山上松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瑟瑟谷中风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是世事艰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莫言下岭便无难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赚得行人错喜欢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是坚定信念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如杜甫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是自由闲适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如陶渊明的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悠然见南山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也是品行高洁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如刘禹锡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陋室铭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开篇所说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山不在高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就像北固山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海拔才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55.2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却因为王湾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辛弃疾等诗人而扬名天下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南乡子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登京口北固亭有怀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赋予了北固山时代强音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活的灵魂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B_7_AN.95_1#bbc46b7e3.blank?vcp=1&amp;pid=6a9058934&amp;color=0,0,0&amp;vpa=81&amp;vtp=1&amp;bbb=1"/>
          <p:cNvSpPr/>
          <p:nvPr/>
        </p:nvSpPr>
        <p:spPr>
          <a:xfrm>
            <a:off x="5728176" y="386086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政入万山围子里</a:t>
            </a:r>
            <a:endParaRPr lang="en-US" altLang="zh-CN" dirty="0"/>
          </a:p>
        </p:txBody>
      </p:sp>
      <p:sp>
        <p:nvSpPr>
          <p:cNvPr id="5" name="QB_7_AN.96_1#bbc46b7e3.blank?vcp=1&amp;pid=6a9058934&amp;color=0,0,0&amp;vpa=82&amp;vtp=1&amp;bbb=1"/>
          <p:cNvSpPr/>
          <p:nvPr/>
        </p:nvSpPr>
        <p:spPr>
          <a:xfrm>
            <a:off x="7785575" y="386086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一山放出一山拦</a:t>
            </a:r>
            <a:endParaRPr lang="en-US" altLang="zh-CN" dirty="0"/>
          </a:p>
        </p:txBody>
      </p:sp>
      <p:sp>
        <p:nvSpPr>
          <p:cNvPr id="6" name="QB_7_AN.97_1#bbc46b7e3.blank?vcp=1&amp;pid=6a9058934&amp;color=0,0,0&amp;vpa=83&amp;vtp=1&amp;bbb=1"/>
          <p:cNvSpPr/>
          <p:nvPr/>
        </p:nvSpPr>
        <p:spPr>
          <a:xfrm>
            <a:off x="2984976" y="427996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会当凌绝顶</a:t>
            </a:r>
            <a:endParaRPr lang="en-US" altLang="zh-CN" dirty="0"/>
          </a:p>
        </p:txBody>
      </p:sp>
      <p:sp>
        <p:nvSpPr>
          <p:cNvPr id="7" name="QB_7_AN.98_1#bbc46b7e3.blank?vcp=1&amp;pid=6a9058934&amp;color=0,0,0&amp;vpa=84&amp;vtp=1&amp;bbb=1"/>
          <p:cNvSpPr/>
          <p:nvPr/>
        </p:nvSpPr>
        <p:spPr>
          <a:xfrm>
            <a:off x="4585176" y="427996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一览众山小</a:t>
            </a:r>
            <a:endParaRPr lang="en-US" altLang="zh-CN" dirty="0"/>
          </a:p>
        </p:txBody>
      </p:sp>
      <p:sp>
        <p:nvSpPr>
          <p:cNvPr id="8" name="QB_7_AN.99_1#bbc46b7e3.blank?vcp=1&amp;pid=6a9058934&amp;color=0,0,0&amp;vpa=85&amp;vtp=1&amp;bbb=1"/>
          <p:cNvSpPr/>
          <p:nvPr/>
        </p:nvSpPr>
        <p:spPr>
          <a:xfrm>
            <a:off x="9906475" y="427996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采菊东篱下</a:t>
            </a:r>
            <a:endParaRPr lang="en-US" altLang="zh-CN" dirty="0"/>
          </a:p>
        </p:txBody>
      </p:sp>
      <p:sp>
        <p:nvSpPr>
          <p:cNvPr id="9" name="QB_7_AN.100_1#bbc46b7e3.blank?vcp=1&amp;pid=6a9058934&amp;color=0,0,0&amp;vpa=86&amp;vtp=1&amp;bbb=1"/>
          <p:cNvSpPr/>
          <p:nvPr/>
        </p:nvSpPr>
        <p:spPr>
          <a:xfrm>
            <a:off x="9030175" y="469906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有仙则名</a:t>
            </a:r>
            <a:endParaRPr lang="en-US" altLang="zh-CN" dirty="0"/>
          </a:p>
        </p:txBody>
      </p:sp>
      <p:sp>
        <p:nvSpPr>
          <p:cNvPr id="10" name="QB_7_AN.101_1#bbc46b7e3.blank?vcp=1&amp;pid=6a9058934&amp;color=0,0,0&amp;vpa=87&amp;vtp=1&amp;bbb=1"/>
          <p:cNvSpPr/>
          <p:nvPr/>
        </p:nvSpPr>
        <p:spPr>
          <a:xfrm>
            <a:off x="6839425" y="511816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天下英雄谁敌手</a:t>
            </a:r>
            <a:endParaRPr lang="en-US" altLang="zh-CN" dirty="0"/>
          </a:p>
        </p:txBody>
      </p:sp>
      <p:sp>
        <p:nvSpPr>
          <p:cNvPr id="11" name="QB_7_AN.102_1#bbc46b7e3.blank?vcp=1&amp;pid=6a9058934&amp;color=0,0,0&amp;vpa=88&amp;vtp=1&amp;bbb=1&amp;hb=1"/>
          <p:cNvSpPr/>
          <p:nvPr/>
        </p:nvSpPr>
        <p:spPr>
          <a:xfrm>
            <a:off x="502920" y="5118166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生子当如孙仲谋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3_1#cc3720edc?sp=1&amp;vcp=1&amp;pid=6a9058934&amp;color=0,0,0&amp;vtp=1&amp;bt=1&amp;bbb=1&amp;hb=1"/>
          <p:cNvSpPr/>
          <p:nvPr/>
        </p:nvSpPr>
        <p:spPr>
          <a:xfrm>
            <a:off x="502920" y="1828485"/>
            <a:ext cx="11183112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3.【2024宁波鄞州区一模】完成填空。（10分）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筷子是生活中常见的物品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拿筷子的方式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举起筷子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掉落筷子等都有一定的含义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投箸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来传达和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强调自己的伤感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人们还以筷子长度作为其他物品的标尺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其形状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质地比附人的品格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玉箸易碎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暗示不必追求奢华的享受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而是需要以身作则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勤俭治国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可以比附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范仲淹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忧患意识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家国情怀跃然纸上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玉箸还用来比喻眼泪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表达相思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愁怨等情绪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可以比附马致远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枯藤老树昏鸦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竹筷不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但制作容易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还是清廉俭朴的象征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可以比附刘禹锡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身处陋室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尽享陋室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清幽宁静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金箸被赋予了积极的道德内涵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是正直廉洁的象征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可以用来比附诸葛亮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后值倾覆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二十一年忠贞无悔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7_AN.104_1#cc3720edc.blank?vcp=1&amp;pid=6a9058934&amp;color=0,0,0&amp;vpa=89&amp;vtp=1&amp;bbb=1"/>
          <p:cNvSpPr/>
          <p:nvPr/>
        </p:nvSpPr>
        <p:spPr>
          <a:xfrm>
            <a:off x="3010376" y="263620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停杯投箸不能食</a:t>
            </a:r>
            <a:endParaRPr lang="en-US" altLang="zh-CN" dirty="0"/>
          </a:p>
        </p:txBody>
      </p:sp>
      <p:sp>
        <p:nvSpPr>
          <p:cNvPr id="4" name="QB_7_AN.105_1#cc3720edc.blank?vcp=1&amp;pid=6a9058934&amp;color=0,0,0&amp;vpa=90&amp;vtp=1&amp;bbb=1"/>
          <p:cNvSpPr/>
          <p:nvPr/>
        </p:nvSpPr>
        <p:spPr>
          <a:xfrm>
            <a:off x="5067776" y="263620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拔剑四顾心茫然</a:t>
            </a:r>
            <a:endParaRPr lang="en-US" altLang="zh-CN" dirty="0"/>
          </a:p>
        </p:txBody>
      </p:sp>
      <p:sp>
        <p:nvSpPr>
          <p:cNvPr id="5" name="QB_7_AN.106_1#cc3720edc.blank?vcp=1&amp;pid=6a9058934&amp;color=0,0,0&amp;vpa=91&amp;vtp=1&amp;bbb=1"/>
          <p:cNvSpPr/>
          <p:nvPr/>
        </p:nvSpPr>
        <p:spPr>
          <a:xfrm>
            <a:off x="2095976" y="347440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先天下之忧而忧</a:t>
            </a:r>
            <a:endParaRPr lang="en-US" altLang="zh-CN" dirty="0"/>
          </a:p>
        </p:txBody>
      </p:sp>
      <p:sp>
        <p:nvSpPr>
          <p:cNvPr id="6" name="QB_7_AN.107_1#cc3720edc.blank?vcp=1&amp;pid=6a9058934&amp;color=0,0,0&amp;vpa=92&amp;vtp=1&amp;bbb=1"/>
          <p:cNvSpPr/>
          <p:nvPr/>
        </p:nvSpPr>
        <p:spPr>
          <a:xfrm>
            <a:off x="4153376" y="347440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后天下之乐而乐</a:t>
            </a:r>
            <a:endParaRPr lang="en-US" altLang="zh-CN" dirty="0"/>
          </a:p>
        </p:txBody>
      </p:sp>
      <p:sp>
        <p:nvSpPr>
          <p:cNvPr id="7" name="QB_7_AN.108_1#cc3720edc.blank?vcp=1&amp;pid=6a9058934&amp;color=0,0,0&amp;vpa=93&amp;vtp=1&amp;bbb=1"/>
          <p:cNvSpPr/>
          <p:nvPr/>
        </p:nvSpPr>
        <p:spPr>
          <a:xfrm>
            <a:off x="7125175" y="3893505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小桥流水人家</a:t>
            </a:r>
            <a:endParaRPr lang="en-US" altLang="zh-CN" dirty="0"/>
          </a:p>
        </p:txBody>
      </p:sp>
      <p:sp>
        <p:nvSpPr>
          <p:cNvPr id="8" name="QB_7_AN.109_1#cc3720edc.blank?vcp=1&amp;pid=6a9058934&amp;color=0,0,0&amp;vpa=94&amp;vtp=1&amp;bbb=1"/>
          <p:cNvSpPr/>
          <p:nvPr/>
        </p:nvSpPr>
        <p:spPr>
          <a:xfrm>
            <a:off x="8953975" y="3893505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古道西风瘦马</a:t>
            </a:r>
            <a:endParaRPr lang="en-US" altLang="zh-CN" dirty="0"/>
          </a:p>
        </p:txBody>
      </p:sp>
      <p:sp>
        <p:nvSpPr>
          <p:cNvPr id="9" name="QB_7_AN.110_1#cc3720edc.blank?vcp=1&amp;pid=6a9058934&amp;color=0,0,0&amp;vpa=95&amp;vtp=1&amp;bbb=1"/>
          <p:cNvSpPr/>
          <p:nvPr/>
        </p:nvSpPr>
        <p:spPr>
          <a:xfrm>
            <a:off x="6667975" y="4312605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斯是陋室</a:t>
            </a:r>
            <a:endParaRPr lang="en-US" altLang="zh-CN" dirty="0"/>
          </a:p>
        </p:txBody>
      </p:sp>
      <p:sp>
        <p:nvSpPr>
          <p:cNvPr id="10" name="QB_7_AN.111_1#cc3720edc.blank?vcp=1&amp;pid=6a9058934&amp;color=0,0,0&amp;vpa=96&amp;vtp=1&amp;bbb=1"/>
          <p:cNvSpPr/>
          <p:nvPr/>
        </p:nvSpPr>
        <p:spPr>
          <a:xfrm>
            <a:off x="8039575" y="4312605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惟吾德馨</a:t>
            </a:r>
            <a:endParaRPr lang="en-US" altLang="zh-CN" dirty="0"/>
          </a:p>
        </p:txBody>
      </p:sp>
      <p:sp>
        <p:nvSpPr>
          <p:cNvPr id="11" name="QB_7_AN.112_1#cc3720edc.blank?vcp=1&amp;pid=6a9058934&amp;color=0,0,0&amp;vpa=97&amp;vtp=1&amp;bbb=1&amp;hb=1"/>
          <p:cNvSpPr/>
          <p:nvPr/>
        </p:nvSpPr>
        <p:spPr>
          <a:xfrm>
            <a:off x="502920" y="4731705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受任于败军之际</a:t>
            </a:r>
            <a:endParaRPr lang="en-US" altLang="zh-CN" dirty="0"/>
          </a:p>
        </p:txBody>
      </p:sp>
      <p:sp>
        <p:nvSpPr>
          <p:cNvPr id="12" name="QB_7_AN.113_1#cc3720edc.blank?vcp=1&amp;pid=6a9058934&amp;color=0,0,0&amp;vpa=98&amp;vtp=1&amp;bbb=1"/>
          <p:cNvSpPr/>
          <p:nvPr/>
        </p:nvSpPr>
        <p:spPr>
          <a:xfrm>
            <a:off x="1994376" y="5129850"/>
            <a:ext cx="2681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奉命于危难之间（10分）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14_1#6838f138c?sp=1&amp;vcp=1&amp;pid=6a9058934&amp;color=0,0,0&amp;vtp=1&amp;bt=1&amp;bbb=1&amp;hb=1"/>
          <p:cNvSpPr/>
          <p:nvPr/>
        </p:nvSpPr>
        <p:spPr>
          <a:xfrm>
            <a:off x="502920" y="2021525"/>
            <a:ext cx="11183112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4.【2024温州鹿城区二模】根据语境，填写古诗文名句。（9分）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是一种姿态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它是李白离乡远游时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仍怜故乡水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的不舍柔情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是刘禹锡被贬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抬头望见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便引诗情到碧霄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的一抹明媚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是苏轼出游遇雨时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的悠然慢行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也是一场宣言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它是杜甫望岳而发的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“④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的壮志豪情与远大期许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嗣同冲破罗网而疾呼的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河流大野犹嫌束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，⑤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的革新追求与无尽渴望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更是不忘初心的追寻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溯洄从之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道阻且长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溯游从之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，⑥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的不懈与坚持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以中有足乐者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，⑦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的知足与坚守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7_AN.115_1#6838f138c.blank?vcp=1&amp;pid=6a9058934&amp;color=0,0,0&amp;vpa=99&amp;vtp=1&amp;bbb=1"/>
          <p:cNvSpPr/>
          <p:nvPr/>
        </p:nvSpPr>
        <p:spPr>
          <a:xfrm>
            <a:off x="7468075" y="2410145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万里送行舟</a:t>
            </a:r>
            <a:endParaRPr lang="en-US" altLang="zh-CN" dirty="0"/>
          </a:p>
        </p:txBody>
      </p:sp>
      <p:sp>
        <p:nvSpPr>
          <p:cNvPr id="4" name="QB_7_AN.116_1#6838f138c.blank?vcp=1&amp;pid=6a9058934&amp;color=0,0,0&amp;vpa=100&amp;vtp=1&amp;bbb=1"/>
          <p:cNvSpPr/>
          <p:nvPr/>
        </p:nvSpPr>
        <p:spPr>
          <a:xfrm>
            <a:off x="2438876" y="282924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晴空一鹤排云上</a:t>
            </a:r>
            <a:endParaRPr lang="en-US" altLang="zh-CN" dirty="0"/>
          </a:p>
        </p:txBody>
      </p:sp>
      <p:sp>
        <p:nvSpPr>
          <p:cNvPr id="5" name="QB_7_AN.117_1#6838f138c.blank?vcp=1&amp;pid=6a9058934&amp;color=0,0,0&amp;vpa=101&amp;vtp=1&amp;bbb=1&amp;hb=1"/>
          <p:cNvSpPr/>
          <p:nvPr/>
        </p:nvSpPr>
        <p:spPr>
          <a:xfrm>
            <a:off x="502920" y="2829245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莫听穿林打叶声</a:t>
            </a:r>
            <a:endParaRPr lang="en-US" altLang="zh-CN" dirty="0"/>
          </a:p>
        </p:txBody>
      </p:sp>
      <p:sp>
        <p:nvSpPr>
          <p:cNvPr id="6" name="QB_7_AN.118_1#6838f138c.blank?vcp=1&amp;pid=6a9058934&amp;color=0,0,0&amp;vpa=102&amp;vtp=1&amp;bbb=1"/>
          <p:cNvSpPr/>
          <p:nvPr/>
        </p:nvSpPr>
        <p:spPr>
          <a:xfrm>
            <a:off x="1422876" y="324834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何妨吟啸且徐行</a:t>
            </a:r>
            <a:endParaRPr lang="en-US" altLang="zh-CN" dirty="0"/>
          </a:p>
        </p:txBody>
      </p:sp>
      <p:sp>
        <p:nvSpPr>
          <p:cNvPr id="7" name="QB_7_AN.119_1#6838f138c.blank?vcp=1&amp;pid=6a9058934&amp;color=0,0,0&amp;vpa=103&amp;vtp=1&amp;bbb=1"/>
          <p:cNvSpPr/>
          <p:nvPr/>
        </p:nvSpPr>
        <p:spPr>
          <a:xfrm>
            <a:off x="5639276" y="3667445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会当凌绝顶</a:t>
            </a:r>
            <a:endParaRPr lang="en-US" altLang="zh-CN" dirty="0"/>
          </a:p>
        </p:txBody>
      </p:sp>
      <p:sp>
        <p:nvSpPr>
          <p:cNvPr id="8" name="QB_7_AN.120_1#6838f138c.blank?vcp=1&amp;pid=6a9058934&amp;color=0,0,0&amp;vpa=104&amp;vtp=1&amp;bbb=1"/>
          <p:cNvSpPr/>
          <p:nvPr/>
        </p:nvSpPr>
        <p:spPr>
          <a:xfrm>
            <a:off x="7239475" y="3667445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一览众山小</a:t>
            </a:r>
            <a:endParaRPr lang="en-US" altLang="zh-CN" dirty="0"/>
          </a:p>
        </p:txBody>
      </p:sp>
      <p:sp>
        <p:nvSpPr>
          <p:cNvPr id="9" name="QB_7_AN.121_1#6838f138c.blank?vcp=1&amp;pid=6a9058934&amp;color=0,0,0&amp;vpa=105&amp;vtp=1&amp;bbb=1"/>
          <p:cNvSpPr/>
          <p:nvPr/>
        </p:nvSpPr>
        <p:spPr>
          <a:xfrm>
            <a:off x="4953476" y="408654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山入潼关不解平</a:t>
            </a:r>
            <a:endParaRPr lang="en-US" altLang="zh-CN" dirty="0"/>
          </a:p>
        </p:txBody>
      </p:sp>
      <p:sp>
        <p:nvSpPr>
          <p:cNvPr id="10" name="QB_7_AN.122_1#6838f138c.blank?vcp=1&amp;pid=6a9058934&amp;color=0,0,0&amp;vpa=106&amp;vtp=1&amp;bbb=1"/>
          <p:cNvSpPr/>
          <p:nvPr/>
        </p:nvSpPr>
        <p:spPr>
          <a:xfrm>
            <a:off x="8153875" y="4505645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宛在水中央</a:t>
            </a:r>
            <a:endParaRPr lang="en-US" altLang="zh-CN" dirty="0"/>
          </a:p>
        </p:txBody>
      </p:sp>
      <p:sp>
        <p:nvSpPr>
          <p:cNvPr id="11" name="QB_7_AN.123_1#6838f138c.blank?vcp=1&amp;pid=6a9058934&amp;color=0,0,0&amp;vpa=107&amp;vtp=1&amp;bbb=1"/>
          <p:cNvSpPr/>
          <p:nvPr/>
        </p:nvSpPr>
        <p:spPr>
          <a:xfrm>
            <a:off x="2438876" y="4903790"/>
            <a:ext cx="3252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不知口体之奉不若人也（9分）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24_1#1a0d3cfbc?sp=1&amp;vcp=1&amp;pid=6a9058934&amp;color=0,0,0&amp;vtp=1&amp;bt=1&amp;bbb=1"/>
          <p:cNvSpPr/>
          <p:nvPr/>
        </p:nvSpPr>
        <p:spPr>
          <a:xfrm>
            <a:off x="502920" y="1148527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5.【2024金华一模】请梳理诗歌和名著中有关“雪”的句子，补全下表。（10分）</a:t>
            </a:r>
            <a:endParaRPr lang="en-US" altLang="zh-CN" sz="1800" dirty="0"/>
          </a:p>
        </p:txBody>
      </p:sp>
      <p:graphicFrame>
        <p:nvGraphicFramePr>
          <p:cNvPr id="21" name="QB_7_BD.124_2#1a0d3cfbc?colgroup=31,16&amp;vcp=1&amp;pid=6a9058934&amp;color=0,0,0&amp;vtp=1&amp;bbb=1&amp;hb=1"/>
          <p:cNvGraphicFramePr>
            <a:graphicFrameLocks noGrp="1"/>
          </p:cNvGraphicFramePr>
          <p:nvPr/>
        </p:nvGraphicFramePr>
        <p:xfrm>
          <a:off x="502920" y="1629984"/>
          <a:ext cx="11155680" cy="4534154"/>
        </p:xfrm>
        <a:graphic>
          <a:graphicData uri="http://schemas.openxmlformats.org/drawingml/2006/table">
            <a:tbl>
              <a:tblPr/>
              <a:tblGrid>
                <a:gridCol w="7260336"/>
                <a:gridCol w="3895344"/>
              </a:tblGrid>
              <a:tr h="38519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诗歌中的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雪”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名著中的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雪”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（1）①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欲渡黄河冰塞川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李白《行路难》）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林教头风雪山神庙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陆虞候火烧草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料场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（施耐庵《水浒传》）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山回路转不见君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岑参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《白雪歌送武判官归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京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受降城外月如霜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（李益《夜上受降城闻笛》）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晓驾炭车辗冰辙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（白居易《卖炭翁》）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⑧雪落在中国的土地上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寒冷在封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锁着中国呀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（《艾青诗选》）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韩愈《左迁至蓝关示侄孙湘》）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北国风光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毛泽东《沁园春·雪》）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1095629"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探究：文人墨客热衷写雪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同样的“雪”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却有不同的文化意蕴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有时象征人物经历的艰辛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如①⑤⑦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有时传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达壮志豪情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填序号）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有时象征（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如④⑧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还有时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4" name="QB_7_AN.125_1#1a0d3cfbc.blank?vcp=1&amp;pid=6a9058934&amp;color=0,0,0&amp;vpa=108&amp;vtp=1&amp;bbb=1"/>
          <p:cNvSpPr/>
          <p:nvPr/>
        </p:nvSpPr>
        <p:spPr>
          <a:xfrm>
            <a:off x="3196676" y="2003682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将登太行雪满山</a:t>
            </a:r>
            <a:endParaRPr lang="en-US" altLang="zh-CN" dirty="0"/>
          </a:p>
        </p:txBody>
      </p:sp>
      <p:sp>
        <p:nvSpPr>
          <p:cNvPr id="5" name="QB_7_AN.126_1#1a0d3cfbc.blank?vcp=1&amp;pid=6a9058934&amp;color=0,0,0&amp;vpa=109&amp;vtp=1&amp;bbb=1"/>
          <p:cNvSpPr/>
          <p:nvPr/>
        </p:nvSpPr>
        <p:spPr>
          <a:xfrm>
            <a:off x="2625176" y="2406652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雪上空留马行处</a:t>
            </a:r>
            <a:endParaRPr lang="en-US" altLang="zh-CN" dirty="0"/>
          </a:p>
        </p:txBody>
      </p:sp>
      <p:sp>
        <p:nvSpPr>
          <p:cNvPr id="6" name="QB_7_AN.127_1#1a0d3cfbc.blank?vcp=1&amp;pid=6a9058934&amp;color=0,0,0&amp;vpa=110&amp;vtp=1&amp;bbb=1"/>
          <p:cNvSpPr/>
          <p:nvPr/>
        </p:nvSpPr>
        <p:spPr>
          <a:xfrm>
            <a:off x="809076" y="3137156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回乐烽前沙似雪</a:t>
            </a:r>
            <a:endParaRPr lang="en-US" altLang="zh-CN" dirty="0"/>
          </a:p>
        </p:txBody>
      </p:sp>
      <p:sp>
        <p:nvSpPr>
          <p:cNvPr id="7" name="QB_7_AN.128_1#1a0d3cfbc.blank?vcp=1&amp;pid=6a9058934&amp;color=0,0,0&amp;vpa=111&amp;vtp=1&amp;bbb=1"/>
          <p:cNvSpPr/>
          <p:nvPr/>
        </p:nvSpPr>
        <p:spPr>
          <a:xfrm>
            <a:off x="809076" y="3523998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夜来城外一尺雪</a:t>
            </a:r>
            <a:endParaRPr lang="en-US" altLang="zh-CN" dirty="0"/>
          </a:p>
        </p:txBody>
      </p:sp>
      <p:sp>
        <p:nvSpPr>
          <p:cNvPr id="8" name="QB_7_AN.129_1#1a0d3cfbc.blank?vcp=1&amp;pid=6a9058934&amp;color=0,0,0&amp;vpa=112&amp;vtp=1&amp;bbb=1"/>
          <p:cNvSpPr/>
          <p:nvPr/>
        </p:nvSpPr>
        <p:spPr>
          <a:xfrm>
            <a:off x="809076" y="393332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云横秦岭家何在</a:t>
            </a:r>
            <a:endParaRPr lang="en-US" altLang="zh-CN" dirty="0"/>
          </a:p>
        </p:txBody>
      </p:sp>
      <p:sp>
        <p:nvSpPr>
          <p:cNvPr id="9" name="QB_7_AN.130_1#1a0d3cfbc.blank?vcp=1&amp;pid=6a9058934&amp;color=0,0,0&amp;vpa=113&amp;vtp=1&amp;bbb=1"/>
          <p:cNvSpPr/>
          <p:nvPr/>
        </p:nvSpPr>
        <p:spPr>
          <a:xfrm>
            <a:off x="2866476" y="393332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雪拥蓝关马不前</a:t>
            </a:r>
            <a:endParaRPr lang="en-US" altLang="zh-CN" dirty="0"/>
          </a:p>
        </p:txBody>
      </p:sp>
      <p:sp>
        <p:nvSpPr>
          <p:cNvPr id="10" name="QB_7_AN.131_1#1a0d3cfbc.blank?vcp=1&amp;pid=6a9058934&amp;color=0,0,0&amp;vpa=114&amp;vtp=1&amp;bbb=1"/>
          <p:cNvSpPr/>
          <p:nvPr/>
        </p:nvSpPr>
        <p:spPr>
          <a:xfrm>
            <a:off x="1939376" y="4670173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千里冰封</a:t>
            </a:r>
            <a:endParaRPr lang="en-US" altLang="zh-CN" dirty="0"/>
          </a:p>
        </p:txBody>
      </p:sp>
      <p:sp>
        <p:nvSpPr>
          <p:cNvPr id="11" name="QB_7_AN.132_1#1a0d3cfbc.blank?vcp=1&amp;pid=6a9058934&amp;color=0,0,0&amp;vpa=115&amp;vtp=1&amp;bbb=1"/>
          <p:cNvSpPr/>
          <p:nvPr/>
        </p:nvSpPr>
        <p:spPr>
          <a:xfrm>
            <a:off x="3298276" y="4670173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万里雪飘</a:t>
            </a:r>
            <a:endParaRPr lang="en-US" altLang="zh-CN" dirty="0"/>
          </a:p>
        </p:txBody>
      </p:sp>
      <p:sp>
        <p:nvSpPr>
          <p:cNvPr id="12" name="QB_7_AN.133_1#1a0d3cfbc.blank?vcp=1&amp;pid=6a9058934&amp;color=0,0,0&amp;vpa=116&amp;vtp=1"/>
          <p:cNvSpPr/>
          <p:nvPr/>
        </p:nvSpPr>
        <p:spPr>
          <a:xfrm>
            <a:off x="2739476" y="5435603"/>
            <a:ext cx="3952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endParaRPr lang="en-US" altLang="zh-CN" dirty="0"/>
          </a:p>
        </p:txBody>
      </p:sp>
      <p:sp>
        <p:nvSpPr>
          <p:cNvPr id="13" name="QB_7_AN.134_1#1a0d3cfbc.blank?vcp=1&amp;pid=6a9058934&amp;color=0,0,0&amp;vpa=117&amp;vtp=1&amp;bbb=1&amp;hb=1"/>
          <p:cNvSpPr/>
          <p:nvPr/>
        </p:nvSpPr>
        <p:spPr>
          <a:xfrm>
            <a:off x="549520" y="5435603"/>
            <a:ext cx="11028680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悲凉抑郁的心情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（10分，每空1分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，最后一空意对即可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35_1#57d5102e4?sp=1&amp;vcp=1&amp;pid=6a9058934&amp;color=0,0,0&amp;vtp=1&amp;bt=1&amp;bbb=1"/>
          <p:cNvSpPr/>
          <p:nvPr/>
        </p:nvSpPr>
        <p:spPr>
          <a:xfrm>
            <a:off x="502920" y="209743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6.【2024绍兴一模节选】品赏诗文中的中国色，填写诗句，根据要求完成表格。（8分）</a:t>
            </a:r>
            <a:endParaRPr lang="en-US" altLang="zh-CN" sz="1800" dirty="0"/>
          </a:p>
        </p:txBody>
      </p:sp>
      <p:graphicFrame>
        <p:nvGraphicFramePr>
          <p:cNvPr id="22" name="QB_7_BD.135_2#57d5102e4?colgroup=41,5&amp;vcp=1&amp;pid=6a9058934&amp;color=0,0,0&amp;vtp=1&amp;bbb=1&amp;hb=1"/>
          <p:cNvGraphicFramePr>
            <a:graphicFrameLocks noGrp="1"/>
          </p:cNvGraphicFramePr>
          <p:nvPr/>
        </p:nvGraphicFramePr>
        <p:xfrm>
          <a:off x="502920" y="2578896"/>
          <a:ext cx="11155680" cy="2636330"/>
        </p:xfrm>
        <a:graphic>
          <a:graphicData uri="http://schemas.openxmlformats.org/drawingml/2006/table">
            <a:tbl>
              <a:tblPr/>
              <a:tblGrid>
                <a:gridCol w="9720072"/>
                <a:gridCol w="1435608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古诗文中的中国色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我们的发现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7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客路青山外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次北固山下》王湾）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青林翠竹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四时俱备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（《答谢中书书》陶弘景）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陋室自然环境：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陋室铭》刘禹锡）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色彩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描绘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画面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7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（4）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俄顷风定云墨色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茅屋为秋风所破歌》杜甫）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上下一白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（《湖心亭看雪》张岱）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6）天之苍苍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其正色邪？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？［《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庄子》二则（北冥有鱼）］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色彩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传达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136_1#57d5102e4.blank?vcp=1&amp;pid=6a9058934&amp;color=0,0,0&amp;vpa=118&amp;vtp=1&amp;bbb=1"/>
          <p:cNvSpPr/>
          <p:nvPr/>
        </p:nvSpPr>
        <p:spPr>
          <a:xfrm>
            <a:off x="2510876" y="2975771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行舟绿水前</a:t>
            </a:r>
            <a:endParaRPr lang="en-US" altLang="zh-CN" dirty="0"/>
          </a:p>
        </p:txBody>
      </p:sp>
      <p:sp>
        <p:nvSpPr>
          <p:cNvPr id="5" name="QB_7_AN.137_1#57d5102e4.blank?vcp=1&amp;pid=6a9058934&amp;color=0,0,0&amp;vpa=119&amp;vtp=1&amp;bbb=1"/>
          <p:cNvSpPr/>
          <p:nvPr/>
        </p:nvSpPr>
        <p:spPr>
          <a:xfrm>
            <a:off x="1151976" y="3344071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两岸石壁</a:t>
            </a:r>
            <a:endParaRPr lang="en-US" altLang="zh-CN" dirty="0"/>
          </a:p>
        </p:txBody>
      </p:sp>
      <p:sp>
        <p:nvSpPr>
          <p:cNvPr id="6" name="QB_7_AN.138_1#57d5102e4.blank?vcp=1&amp;pid=6a9058934&amp;color=0,0,0&amp;vpa=120&amp;vtp=1&amp;bbb=1"/>
          <p:cNvSpPr/>
          <p:nvPr/>
        </p:nvSpPr>
        <p:spPr>
          <a:xfrm>
            <a:off x="2510876" y="3344071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五色交辉</a:t>
            </a:r>
            <a:endParaRPr lang="en-US" altLang="zh-CN" dirty="0"/>
          </a:p>
        </p:txBody>
      </p:sp>
      <p:sp>
        <p:nvSpPr>
          <p:cNvPr id="7" name="QB_7_AN.139_1#57d5102e4.blank?vcp=1&amp;pid=6a9058934&amp;color=0,0,0&amp;vpa=121&amp;vtp=1&amp;bbb=1"/>
          <p:cNvSpPr/>
          <p:nvPr/>
        </p:nvSpPr>
        <p:spPr>
          <a:xfrm>
            <a:off x="2752176" y="3690400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苔痕上阶绿</a:t>
            </a:r>
            <a:endParaRPr lang="en-US" altLang="zh-CN" dirty="0"/>
          </a:p>
        </p:txBody>
      </p:sp>
      <p:sp>
        <p:nvSpPr>
          <p:cNvPr id="8" name="QB_7_AN.140_1#57d5102e4.blank?vcp=1&amp;pid=6a9058934&amp;color=0,0,0&amp;vpa=122&amp;vtp=1&amp;bbb=1"/>
          <p:cNvSpPr/>
          <p:nvPr/>
        </p:nvSpPr>
        <p:spPr>
          <a:xfrm>
            <a:off x="4339676" y="3690400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草色入帘青</a:t>
            </a:r>
            <a:endParaRPr lang="en-US" altLang="zh-CN" dirty="0"/>
          </a:p>
        </p:txBody>
      </p:sp>
      <p:sp>
        <p:nvSpPr>
          <p:cNvPr id="9" name="QB_7_AN.141_1#57d5102e4.blank?vcp=1&amp;pid=6a9058934&amp;color=0,0,0&amp;vpa=123&amp;vtp=1&amp;bbb=1"/>
          <p:cNvSpPr/>
          <p:nvPr/>
        </p:nvSpPr>
        <p:spPr>
          <a:xfrm>
            <a:off x="2968076" y="4101245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秋天漠漠向昏黑</a:t>
            </a:r>
            <a:endParaRPr lang="en-US" altLang="zh-CN" dirty="0"/>
          </a:p>
        </p:txBody>
      </p:sp>
      <p:sp>
        <p:nvSpPr>
          <p:cNvPr id="10" name="QB_7_AN.142_1#57d5102e4.blank?vcp=1&amp;pid=6a9058934&amp;color=0,0,0&amp;vpa=124&amp;vtp=1&amp;bbb=1"/>
          <p:cNvSpPr/>
          <p:nvPr/>
        </p:nvSpPr>
        <p:spPr>
          <a:xfrm>
            <a:off x="1151976" y="4469546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天与云与山与水</a:t>
            </a:r>
            <a:endParaRPr lang="en-US" altLang="zh-CN" dirty="0"/>
          </a:p>
        </p:txBody>
      </p:sp>
      <p:sp>
        <p:nvSpPr>
          <p:cNvPr id="11" name="QB_7_AN.143_1#57d5102e4.blank?vcp=1&amp;pid=6a9058934&amp;color=0,0,0&amp;vpa=125&amp;vtp=1&amp;bbb=1"/>
          <p:cNvSpPr/>
          <p:nvPr/>
        </p:nvSpPr>
        <p:spPr>
          <a:xfrm>
            <a:off x="3425276" y="4815874"/>
            <a:ext cx="27955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其远而无所至极邪（8分）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44_1#fc068cb09?sp=1&amp;vcp=1&amp;pid=6a9058934&amp;color=0,0,0&amp;vtp=1&amp;bt=1&amp;bbb=1"/>
          <p:cNvSpPr/>
          <p:nvPr/>
        </p:nvSpPr>
        <p:spPr>
          <a:xfrm>
            <a:off x="502920" y="113341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7.【2024杭州萧山区二模】下面是跟水相关的古诗文名句。请将表格填写完整。（8分）</a:t>
            </a:r>
            <a:endParaRPr lang="en-US" altLang="zh-CN" sz="1800" dirty="0"/>
          </a:p>
        </p:txBody>
      </p:sp>
      <p:graphicFrame>
        <p:nvGraphicFramePr>
          <p:cNvPr id="23" name="QB_7_BD.144_2#fc068cb09?colgroup=7,18,20&amp;vcp=1&amp;pid=6a9058934&amp;color=0,0,0&amp;vtp=1&amp;bbb=1&amp;hb=1"/>
          <p:cNvGraphicFramePr>
            <a:graphicFrameLocks noGrp="1"/>
          </p:cNvGraphicFramePr>
          <p:nvPr/>
        </p:nvGraphicFramePr>
        <p:xfrm>
          <a:off x="502920" y="1614871"/>
          <a:ext cx="11155680" cy="4564380"/>
        </p:xfrm>
        <a:graphic>
          <a:graphicData uri="http://schemas.openxmlformats.org/drawingml/2006/table">
            <a:tbl>
              <a:tblPr/>
              <a:tblGrid>
                <a:gridCol w="1792224"/>
                <a:gridCol w="4443984"/>
                <a:gridCol w="4919472"/>
              </a:tblGrid>
              <a:tr h="3823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色彩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回清倒影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郦道元《三峡》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样态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浩浩汤汤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范仲淹《岳阳楼记》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158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枯藤老树昏鸦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马致远《天净沙·秋思》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闻水声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如鸣珮环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柳宗元《小石潭记》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158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何当共剪西窗烛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李商隐《夜雨寄北》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158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日暮乡关何处是？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（6）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崔颢《黄鹤楼》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哲理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老子发现水在柔和中蕴藏着坚韧的力量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“天下莫柔弱于水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而攻坚强者莫之能胜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水奔腾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不息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孔子联想到时间的飞逝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在河边感叹“（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7）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4" name="QB_7_AN.145_1#fc068cb09.blank?vcp=1&amp;pid=6a9058934&amp;color=0,0,0&amp;vpa=126&amp;vtp=1&amp;bbb=1"/>
          <p:cNvSpPr/>
          <p:nvPr/>
        </p:nvSpPr>
        <p:spPr>
          <a:xfrm>
            <a:off x="2944200" y="1987362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素湍绿潭</a:t>
            </a:r>
            <a:endParaRPr lang="en-US" altLang="zh-CN" dirty="0"/>
          </a:p>
        </p:txBody>
      </p:sp>
      <p:sp>
        <p:nvSpPr>
          <p:cNvPr id="5" name="QB_7_AN.146_1#fc068cb09.blank?vcp=1&amp;pid=6a9058934&amp;color=0,0,0&amp;vpa=127&amp;vtp=1&amp;bbb=1"/>
          <p:cNvSpPr/>
          <p:nvPr/>
        </p:nvSpPr>
        <p:spPr>
          <a:xfrm>
            <a:off x="4074500" y="2377379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横无际涯</a:t>
            </a:r>
            <a:endParaRPr lang="en-US" altLang="zh-CN" dirty="0"/>
          </a:p>
        </p:txBody>
      </p:sp>
      <p:sp>
        <p:nvSpPr>
          <p:cNvPr id="6" name="QB_7_AN.147_1#fc068cb09.blank?vcp=1&amp;pid=6a9058934&amp;color=0,0,0&amp;vpa=128&amp;vtp=1&amp;bbb=1"/>
          <p:cNvSpPr/>
          <p:nvPr/>
        </p:nvSpPr>
        <p:spPr>
          <a:xfrm>
            <a:off x="2944200" y="3134617"/>
            <a:ext cx="15382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小桥流水人家</a:t>
            </a:r>
            <a:endParaRPr lang="en-US" altLang="zh-CN" dirty="0"/>
          </a:p>
        </p:txBody>
      </p:sp>
      <p:sp>
        <p:nvSpPr>
          <p:cNvPr id="7" name="QB_7_AN.148_1#fc068cb09.blank?vcp=1&amp;pid=6a9058934&amp;color=0,0,0&amp;vpa=129&amp;vtp=1&amp;bbb=1"/>
          <p:cNvSpPr/>
          <p:nvPr/>
        </p:nvSpPr>
        <p:spPr>
          <a:xfrm>
            <a:off x="1347438" y="3523555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声音</a:t>
            </a:r>
            <a:endParaRPr lang="en-US" altLang="zh-CN" dirty="0"/>
          </a:p>
        </p:txBody>
      </p:sp>
      <p:sp>
        <p:nvSpPr>
          <p:cNvPr id="8" name="QB_7_AN.149_1#fc068cb09.blank?vcp=1&amp;pid=6a9058934&amp;color=0,0,0&amp;vpa=130&amp;vtp=1&amp;bbb=1"/>
          <p:cNvSpPr/>
          <p:nvPr/>
        </p:nvSpPr>
        <p:spPr>
          <a:xfrm>
            <a:off x="2944200" y="4280791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却话巴山夜雨时</a:t>
            </a:r>
            <a:endParaRPr lang="en-US" altLang="zh-CN" dirty="0"/>
          </a:p>
        </p:txBody>
      </p:sp>
      <p:sp>
        <p:nvSpPr>
          <p:cNvPr id="9" name="QB_7_AN.150_1#fc068cb09.blank?vcp=1&amp;pid=6a9058934&amp;color=0,0,0&amp;vpa=131&amp;vtp=1&amp;bbb=1"/>
          <p:cNvSpPr/>
          <p:nvPr/>
        </p:nvSpPr>
        <p:spPr>
          <a:xfrm>
            <a:off x="2944200" y="503695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烟波江上使人愁</a:t>
            </a:r>
            <a:endParaRPr lang="en-US" altLang="zh-CN" dirty="0"/>
          </a:p>
        </p:txBody>
      </p:sp>
      <p:sp>
        <p:nvSpPr>
          <p:cNvPr id="10" name="QB_7_AN.151_1#fc068cb09.blank?vcp=1&amp;pid=6a9058934&amp;color=0,0,0&amp;vpa=132&amp;vtp=1&amp;bbb=1"/>
          <p:cNvSpPr/>
          <p:nvPr/>
        </p:nvSpPr>
        <p:spPr>
          <a:xfrm>
            <a:off x="7363800" y="5786757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逝者如斯夫</a:t>
            </a:r>
            <a:endParaRPr lang="en-US" altLang="zh-CN" dirty="0"/>
          </a:p>
        </p:txBody>
      </p:sp>
      <p:sp>
        <p:nvSpPr>
          <p:cNvPr id="11" name="QB_7_AN.152_1#fc068cb09.blank?vcp=1&amp;pid=6a9058934&amp;color=0,0,0&amp;vpa=133&amp;vtp=1&amp;bbb=1"/>
          <p:cNvSpPr/>
          <p:nvPr/>
        </p:nvSpPr>
        <p:spPr>
          <a:xfrm>
            <a:off x="8951300" y="5786757"/>
            <a:ext cx="18811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不舍昼夜（8分）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53_1#e6fb7e053?sp=1&amp;vcp=1&amp;pid=27d4d3433&amp;color=0,0,0&amp;vtp=1&amp;bt=1&amp;bbb=1&amp;hb=1"/>
          <p:cNvSpPr/>
          <p:nvPr/>
        </p:nvSpPr>
        <p:spPr>
          <a:xfrm>
            <a:off x="502920" y="1830867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1.【2024宁波镇海区一模】古诗文是我国传统文化中璀璨的瑰宝。研学小组编辑“诗歌中的文化符号”诗文集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面是按意象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“花”来整理的经典古诗文句，请你填写完整。（8分）</a:t>
            </a:r>
            <a:endParaRPr lang="en-US" altLang="zh-CN" dirty="0"/>
          </a:p>
        </p:txBody>
      </p:sp>
      <p:sp>
        <p:nvSpPr>
          <p:cNvPr id="3" name="QB_7_BD.153_2#e6fb7e053?sp=1&amp;vcp=1&amp;pid=27d4d3433&amp;color=0,0,0&amp;vtp=1&amp;bbb=1&amp;hb=1"/>
          <p:cNvSpPr/>
          <p:nvPr/>
        </p:nvSpPr>
        <p:spPr>
          <a:xfrm>
            <a:off x="502920" y="2656049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乱花渐欲迷人眼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白居易眼前的乱花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带着诗人目睹早春欣欣向荣景象的欢悦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无可奈何花落去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晏殊前路的落花传达着词人的徘徊孤寂与伤感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闻道龙标过五溪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李白笔下的落花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是难舍挚友的离别情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佳木秀而繁阴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欧阳修心中的野花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寄寓自己与民同乐的政治理想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化作春泥更护花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龚自珍赞美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的落花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则表明了诗人选择的前途命运与志向追求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予独爱莲之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爱莲说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颐借莲言志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把洁身自好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高洁傲岸写入史册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，（8）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饮酒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陶渊明借花言志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写尽隐士的清逸脱俗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B_7_AN.154_1#e6fb7e053.blank?vcp=1&amp;pid=27d4d3433&amp;color=0,0,0&amp;vpa=134&amp;vtp=1&amp;bbb=1"/>
          <p:cNvSpPr/>
          <p:nvPr/>
        </p:nvSpPr>
        <p:spPr>
          <a:xfrm>
            <a:off x="3467576" y="2625569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浅草才能没马蹄</a:t>
            </a:r>
            <a:endParaRPr lang="en-US" altLang="zh-CN" dirty="0"/>
          </a:p>
        </p:txBody>
      </p:sp>
      <p:sp>
        <p:nvSpPr>
          <p:cNvPr id="5" name="QB_7_AN.155_1#e6fb7e053.blank?vcp=1&amp;pid=27d4d3433&amp;color=0,0,0&amp;vpa=135&amp;vtp=1&amp;bbb=1"/>
          <p:cNvSpPr/>
          <p:nvPr/>
        </p:nvSpPr>
        <p:spPr>
          <a:xfrm>
            <a:off x="3010376" y="3044669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似曾相识燕归来</a:t>
            </a:r>
            <a:endParaRPr lang="en-US" altLang="zh-CN" dirty="0"/>
          </a:p>
        </p:txBody>
      </p:sp>
      <p:sp>
        <p:nvSpPr>
          <p:cNvPr id="6" name="QB_7_AN.156_1#e6fb7e053.blank?vcp=1&amp;pid=27d4d3433&amp;color=0,0,0&amp;vpa=136&amp;vtp=1&amp;bbb=1&amp;hb=1"/>
          <p:cNvSpPr/>
          <p:nvPr/>
        </p:nvSpPr>
        <p:spPr>
          <a:xfrm>
            <a:off x="502920" y="3044669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杨花落尽子规啼</a:t>
            </a:r>
            <a:endParaRPr lang="en-US" altLang="zh-CN" dirty="0"/>
          </a:p>
        </p:txBody>
      </p:sp>
      <p:sp>
        <p:nvSpPr>
          <p:cNvPr id="7" name="QB_7_AN.157_1#e6fb7e053.blank?vcp=1&amp;pid=27d4d3433&amp;color=0,0,0&amp;vpa=137&amp;vtp=1&amp;bbb=1"/>
          <p:cNvSpPr/>
          <p:nvPr/>
        </p:nvSpPr>
        <p:spPr>
          <a:xfrm>
            <a:off x="8369775" y="3463768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野芳发而幽香</a:t>
            </a:r>
            <a:endParaRPr lang="en-US" altLang="zh-CN" dirty="0"/>
          </a:p>
        </p:txBody>
      </p:sp>
      <p:sp>
        <p:nvSpPr>
          <p:cNvPr id="8" name="QB_7_AN.158_1#e6fb7e053.blank?vcp=1&amp;pid=27d4d3433&amp;color=0,0,0&amp;vpa=138&amp;vtp=1&amp;bbb=1"/>
          <p:cNvSpPr/>
          <p:nvPr/>
        </p:nvSpPr>
        <p:spPr>
          <a:xfrm>
            <a:off x="6439375" y="3882869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落红不是无情物</a:t>
            </a:r>
            <a:endParaRPr lang="en-US" altLang="zh-CN" dirty="0"/>
          </a:p>
        </p:txBody>
      </p:sp>
      <p:sp>
        <p:nvSpPr>
          <p:cNvPr id="9" name="QB_7_AN.159_1#e6fb7e053.blank?vcp=1&amp;pid=27d4d3433&amp;color=0,0,0&amp;vpa=139&amp;vtp=1&amp;bbb=1"/>
          <p:cNvSpPr/>
          <p:nvPr/>
        </p:nvSpPr>
        <p:spPr>
          <a:xfrm>
            <a:off x="7582375" y="4301969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出淤泥而不染</a:t>
            </a:r>
            <a:endParaRPr lang="en-US" altLang="zh-CN" dirty="0"/>
          </a:p>
        </p:txBody>
      </p:sp>
      <p:sp>
        <p:nvSpPr>
          <p:cNvPr id="10" name="QB_7_AN.160_1#e6fb7e053.blank?vcp=1&amp;pid=27d4d3433&amp;color=0,0,0&amp;vpa=140&amp;vtp=1&amp;bbb=1"/>
          <p:cNvSpPr/>
          <p:nvPr/>
        </p:nvSpPr>
        <p:spPr>
          <a:xfrm>
            <a:off x="5982176" y="4721068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采菊东篱下</a:t>
            </a:r>
            <a:endParaRPr lang="en-US" altLang="zh-CN" dirty="0"/>
          </a:p>
        </p:txBody>
      </p:sp>
      <p:sp>
        <p:nvSpPr>
          <p:cNvPr id="11" name="QB_7_AN.161_1#e6fb7e053.blank?vcp=1&amp;pid=27d4d3433&amp;color=0,0,0&amp;vpa=141&amp;vtp=1&amp;bbb=1"/>
          <p:cNvSpPr/>
          <p:nvPr/>
        </p:nvSpPr>
        <p:spPr>
          <a:xfrm>
            <a:off x="8153875" y="4721068"/>
            <a:ext cx="2109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悠然见南山（8分）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7_BD.162_1#e61aec8ff?htil=1&amp;vcp=1&amp;pid=27d4d3433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8462" y="1963994"/>
            <a:ext cx="4343400" cy="341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7_BD.162_2#e61aec8ff?htil=1&amp;vcp=1&amp;pid=27d4d3433&amp;color=0,0,0&amp;vtp=1&amp;bbb=1&amp;hb=1"/>
          <p:cNvSpPr/>
          <p:nvPr/>
        </p:nvSpPr>
        <p:spPr>
          <a:xfrm>
            <a:off x="502920" y="1951294"/>
            <a:ext cx="670255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2024浙江山海联盟一模】主题活动结束后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，有同学写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下读书感悟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，请你帮忙梳理。（9分）</a:t>
            </a:r>
            <a:endParaRPr lang="en-US" altLang="zh-CN" dirty="0"/>
          </a:p>
        </p:txBody>
      </p:sp>
      <p:pic>
        <p:nvPicPr>
          <p:cNvPr id="4" name="QB_7_BD.162_2#e61aec8ff?htil=1&amp;vcp=1&amp;pid=27d4d3433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46" y="1983298"/>
            <a:ext cx="896112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7_BD.162_3#e61aec8ff?htil=1&amp;sp=1&amp;vcp=1&amp;pid=27d4d3433&amp;color=0,0,0&amp;vtp=1&amp;bbb=1"/>
          <p:cNvSpPr/>
          <p:nvPr/>
        </p:nvSpPr>
        <p:spPr>
          <a:xfrm>
            <a:off x="502920" y="2773936"/>
            <a:ext cx="670255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1800" dirty="0"/>
          </a:p>
        </p:txBody>
      </p:sp>
      <p:sp>
        <p:nvSpPr>
          <p:cNvPr id="6" name="QB_7_BD.162_4#e61aec8ff?htil=1&amp;sp=1&amp;vcp=1&amp;pid=27d4d3433&amp;color=0,0,0&amp;vtp=1&amp;bbb=1"/>
          <p:cNvSpPr/>
          <p:nvPr/>
        </p:nvSpPr>
        <p:spPr>
          <a:xfrm>
            <a:off x="502920" y="3179701"/>
            <a:ext cx="670255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7" name="QB_7_BD.162_5#e61aec8ff?htil=1&amp;sp=1&amp;vcp=1&amp;pid=27d4d3433&amp;color=0,0,0&amp;vtp=1&amp;bbb=1"/>
          <p:cNvSpPr/>
          <p:nvPr/>
        </p:nvSpPr>
        <p:spPr>
          <a:xfrm>
            <a:off x="502920" y="3585466"/>
            <a:ext cx="670255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1800" dirty="0"/>
          </a:p>
        </p:txBody>
      </p:sp>
      <p:sp>
        <p:nvSpPr>
          <p:cNvPr id="8" name="QB_7_BD.162_6#e61aec8ff?htil=1&amp;sp=1&amp;vcp=1&amp;pid=27d4d3433&amp;color=0,0,0&amp;vtp=1&amp;bbb=1"/>
          <p:cNvSpPr/>
          <p:nvPr/>
        </p:nvSpPr>
        <p:spPr>
          <a:xfrm>
            <a:off x="502920" y="3991231"/>
            <a:ext cx="670255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（8）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1800" dirty="0"/>
          </a:p>
        </p:txBody>
      </p:sp>
      <p:sp>
        <p:nvSpPr>
          <p:cNvPr id="9" name="QB_7_BD.162_7#e61aec8ff?htil=1&amp;sp=1&amp;vcp=1&amp;pid=27d4d3433&amp;color=0,0,0&amp;vtp=1&amp;bbb=1"/>
          <p:cNvSpPr/>
          <p:nvPr/>
        </p:nvSpPr>
        <p:spPr>
          <a:xfrm>
            <a:off x="502920" y="4396996"/>
            <a:ext cx="670255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1800" dirty="0"/>
          </a:p>
        </p:txBody>
      </p:sp>
      <p:sp>
        <p:nvSpPr>
          <p:cNvPr id="10" name="QB_7_AN.163_1#e61aec8ff.blank?vcp=1&amp;pid=27d4d3433&amp;color=0,0,0&amp;vpa=142&amp;vtp=1&amp;bbb=1"/>
          <p:cNvSpPr/>
          <p:nvPr/>
        </p:nvSpPr>
        <p:spPr>
          <a:xfrm>
            <a:off x="1079976" y="2722501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人生自古谁无死</a:t>
            </a:r>
            <a:endParaRPr lang="en-US" altLang="zh-CN" dirty="0"/>
          </a:p>
        </p:txBody>
      </p:sp>
      <p:sp>
        <p:nvSpPr>
          <p:cNvPr id="11" name="QB_7_AN.164_1#e61aec8ff.blank?vcp=1&amp;pid=27d4d3433&amp;color=0,0,0&amp;vpa=143&amp;vtp=1&amp;bbb=1"/>
          <p:cNvSpPr/>
          <p:nvPr/>
        </p:nvSpPr>
        <p:spPr>
          <a:xfrm>
            <a:off x="3480276" y="2722501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留取丹心照汗青</a:t>
            </a:r>
            <a:endParaRPr lang="en-US" altLang="zh-CN" dirty="0"/>
          </a:p>
        </p:txBody>
      </p:sp>
      <p:sp>
        <p:nvSpPr>
          <p:cNvPr id="12" name="QB_7_AN.165_1#e61aec8ff.blank?vcp=1&amp;pid=27d4d3433&amp;color=0,0,0&amp;vpa=144&amp;vtp=1&amp;bbb=1"/>
          <p:cNvSpPr/>
          <p:nvPr/>
        </p:nvSpPr>
        <p:spPr>
          <a:xfrm>
            <a:off x="1079976" y="312826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坚贞不屈</a:t>
            </a:r>
            <a:endParaRPr lang="en-US" altLang="zh-CN" dirty="0"/>
          </a:p>
        </p:txBody>
      </p:sp>
      <p:sp>
        <p:nvSpPr>
          <p:cNvPr id="13" name="QB_7_AN.166_1#e61aec8ff.blank?vcp=1&amp;pid=27d4d3433&amp;color=0,0,0&amp;vpa=145&amp;vtp=1&amp;bbb=1"/>
          <p:cNvSpPr/>
          <p:nvPr/>
        </p:nvSpPr>
        <p:spPr>
          <a:xfrm>
            <a:off x="2794476" y="312826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贫贱不能移</a:t>
            </a:r>
            <a:endParaRPr lang="en-US" altLang="zh-CN" dirty="0"/>
          </a:p>
        </p:txBody>
      </p:sp>
      <p:sp>
        <p:nvSpPr>
          <p:cNvPr id="14" name="QB_7_AN.167_1#e61aec8ff.blank?vcp=1&amp;pid=27d4d3433&amp;color=0,0,0&amp;vpa=146&amp;vtp=1&amp;bbb=1"/>
          <p:cNvSpPr/>
          <p:nvPr/>
        </p:nvSpPr>
        <p:spPr>
          <a:xfrm>
            <a:off x="1079976" y="3534031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威武不能屈</a:t>
            </a:r>
            <a:endParaRPr lang="en-US" altLang="zh-CN" dirty="0"/>
          </a:p>
        </p:txBody>
      </p:sp>
      <p:sp>
        <p:nvSpPr>
          <p:cNvPr id="15" name="QB_7_AN.168_1#e61aec8ff.blank?vcp=1&amp;pid=27d4d3433&amp;color=0,0,0&amp;vpa=147&amp;vtp=1&amp;bbb=1"/>
          <p:cNvSpPr/>
          <p:nvPr/>
        </p:nvSpPr>
        <p:spPr>
          <a:xfrm>
            <a:off x="3023076" y="3534031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山重水复疑无路</a:t>
            </a:r>
            <a:endParaRPr lang="en-US" altLang="zh-CN" dirty="0"/>
          </a:p>
        </p:txBody>
      </p:sp>
      <p:sp>
        <p:nvSpPr>
          <p:cNvPr id="16" name="QB_7_AN.169_1#e61aec8ff.blank?vcp=1&amp;pid=27d4d3433&amp;color=0,0,0&amp;vpa=148&amp;vtp=1&amp;bbb=1"/>
          <p:cNvSpPr/>
          <p:nvPr/>
        </p:nvSpPr>
        <p:spPr>
          <a:xfrm>
            <a:off x="1079976" y="393979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柳暗花明又一村</a:t>
            </a:r>
            <a:endParaRPr lang="en-US" altLang="zh-CN" dirty="0"/>
          </a:p>
        </p:txBody>
      </p:sp>
      <p:sp>
        <p:nvSpPr>
          <p:cNvPr id="17" name="QB_7_AN.170_1#e61aec8ff.blank?vcp=1&amp;pid=27d4d3433&amp;color=0,0,0&amp;vpa=149&amp;vtp=1&amp;bbb=1"/>
          <p:cNvSpPr/>
          <p:nvPr/>
        </p:nvSpPr>
        <p:spPr>
          <a:xfrm>
            <a:off x="3480276" y="393979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长风破浪会有时</a:t>
            </a:r>
            <a:endParaRPr lang="en-US" altLang="zh-CN" dirty="0"/>
          </a:p>
        </p:txBody>
      </p:sp>
      <p:sp>
        <p:nvSpPr>
          <p:cNvPr id="18" name="QB_7_AN.171_1#e61aec8ff.blank?vcp=1&amp;pid=27d4d3433&amp;color=0,0,0&amp;vpa=150&amp;vtp=1&amp;bbb=1"/>
          <p:cNvSpPr/>
          <p:nvPr/>
        </p:nvSpPr>
        <p:spPr>
          <a:xfrm>
            <a:off x="1079976" y="4345561"/>
            <a:ext cx="2566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直挂云帆济沧海（9分）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  <p:bldP spid="18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2_1#68af5efd0?sp=1&amp;vcp=1&amp;pid=27d4d3433&amp;color=0,0,0&amp;vtp=1&amp;bt=1&amp;bbb=1"/>
          <p:cNvSpPr/>
          <p:nvPr/>
        </p:nvSpPr>
        <p:spPr>
          <a:xfrm>
            <a:off x="502920" y="2139635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3.【2024丽水一模节选】寻找古诗文中的“信”，请你完成梳理任务。（6分）</a:t>
            </a:r>
            <a:endParaRPr lang="en-US" altLang="zh-CN" sz="1800" dirty="0"/>
          </a:p>
        </p:txBody>
      </p:sp>
      <p:graphicFrame>
        <p:nvGraphicFramePr>
          <p:cNvPr id="26" name="QB_7_BD.172_2#68af5efd0?colgroup=48&amp;vcp=1&amp;pid=27d4d3433&amp;color=0,0,0&amp;vtp=1&amp;bbb=1&amp;hb=1"/>
          <p:cNvGraphicFramePr>
            <a:graphicFrameLocks noGrp="1"/>
          </p:cNvGraphicFramePr>
          <p:nvPr/>
        </p:nvGraphicFramePr>
        <p:xfrm>
          <a:off x="502920" y="2621092"/>
          <a:ext cx="11164824" cy="2551938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55193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信是无声的诉说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流淌着真挚的情感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“马上相逢无纸笔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岑参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《逢入京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托人传递的口信里包含了远赴边塞的诗人对亲人的挂念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“晓雾将歇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猿鸟乱鸣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陶弘景《答谢中书书》）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给好友的书信里传递了希望与之共赏美景的情意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战乱年代的家信尤为珍贵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“烽火连三月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杜甫《春望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收到家人平安讯息的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心情是多么迫切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而战争是残酷的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二男新战死”（杜甫《石壕吏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家信传来的消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息却是那么令人心碎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6）我的发现：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古代的信一般称作“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173_1#68af5efd0.blank?vcp=1&amp;pid=27d4d3433&amp;color=0,0,0&amp;vpa=151&amp;vtp=1&amp;bbb=1"/>
          <p:cNvSpPr/>
          <p:nvPr/>
        </p:nvSpPr>
        <p:spPr>
          <a:xfrm>
            <a:off x="7387676" y="2609217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凭君传语报平安</a:t>
            </a:r>
            <a:endParaRPr lang="en-US" altLang="zh-CN" dirty="0"/>
          </a:p>
        </p:txBody>
      </p:sp>
      <p:sp>
        <p:nvSpPr>
          <p:cNvPr id="5" name="QB_7_AN.174_1#68af5efd0.blank?vcp=1&amp;pid=27d4d3433&amp;color=0,0,0&amp;vpa=152&amp;vtp=1&amp;bbb=1"/>
          <p:cNvSpPr/>
          <p:nvPr/>
        </p:nvSpPr>
        <p:spPr>
          <a:xfrm>
            <a:off x="10118176" y="2977517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夕日欲颓</a:t>
            </a:r>
            <a:endParaRPr lang="en-US" altLang="zh-CN" dirty="0"/>
          </a:p>
        </p:txBody>
      </p:sp>
      <p:sp>
        <p:nvSpPr>
          <p:cNvPr id="6" name="QB_7_AN.175_1#68af5efd0.blank?vcp=1&amp;pid=27d4d3433&amp;color=0,0,0&amp;vpa=153&amp;vtp=1&amp;bbb=1"/>
          <p:cNvSpPr/>
          <p:nvPr/>
        </p:nvSpPr>
        <p:spPr>
          <a:xfrm>
            <a:off x="1151976" y="3345818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沉鳞竞跃</a:t>
            </a:r>
            <a:endParaRPr lang="en-US" altLang="zh-CN" dirty="0"/>
          </a:p>
        </p:txBody>
      </p:sp>
      <p:sp>
        <p:nvSpPr>
          <p:cNvPr id="7" name="QB_7_AN.176_1#68af5efd0.blank?vcp=1&amp;pid=27d4d3433&amp;color=0,0,0&amp;vpa=154&amp;vtp=1&amp;bbb=1"/>
          <p:cNvSpPr/>
          <p:nvPr/>
        </p:nvSpPr>
        <p:spPr>
          <a:xfrm>
            <a:off x="5800176" y="3714117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家书抵万金</a:t>
            </a:r>
            <a:endParaRPr lang="en-US" altLang="zh-CN" dirty="0"/>
          </a:p>
        </p:txBody>
      </p:sp>
      <p:sp>
        <p:nvSpPr>
          <p:cNvPr id="8" name="QB_7_AN.177_1#68af5efd0.blank?vcp=1&amp;pid=27d4d3433&amp;color=0,0,0&amp;vpa=155&amp;vtp=1&amp;bbb=1"/>
          <p:cNvSpPr/>
          <p:nvPr/>
        </p:nvSpPr>
        <p:spPr>
          <a:xfrm>
            <a:off x="4885776" y="4082417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一男附书至</a:t>
            </a:r>
            <a:endParaRPr lang="en-US" altLang="zh-CN" dirty="0"/>
          </a:p>
        </p:txBody>
      </p:sp>
      <p:sp>
        <p:nvSpPr>
          <p:cNvPr id="9" name="QB_7_AN.178_1#68af5efd0.blank?vcp=1&amp;pid=27d4d3433&amp;color=0,0,0&amp;vpa=156&amp;vtp=1&amp;bbb=1"/>
          <p:cNvSpPr/>
          <p:nvPr/>
        </p:nvSpPr>
        <p:spPr>
          <a:xfrm>
            <a:off x="4682576" y="4797046"/>
            <a:ext cx="11953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9_1#4655113cb?sp=1&amp;vcp=1&amp;pid=27d4d3433&amp;color=0,0,0&amp;vtp=1&amp;bt=1&amp;bbb=1"/>
          <p:cNvSpPr/>
          <p:nvPr/>
        </p:nvSpPr>
        <p:spPr>
          <a:xfrm>
            <a:off x="502920" y="1323755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4.【2024浙江县域联盟一模】同学们在“雅玩”分类梳理活动中制作摘录单，请你完成填空。（8分）</a:t>
            </a:r>
            <a:endParaRPr lang="en-US" altLang="zh-CN" sz="1800" dirty="0"/>
          </a:p>
        </p:txBody>
      </p:sp>
      <p:graphicFrame>
        <p:nvGraphicFramePr>
          <p:cNvPr id="27" name="QB_7_BD.179_2#4655113cb?colgroup=12,35&amp;vcp=1&amp;pid=27d4d3433&amp;color=0,0,0&amp;vtp=1&amp;bbb=1&amp;hb=1"/>
          <p:cNvGraphicFramePr>
            <a:graphicFrameLocks noGrp="1"/>
          </p:cNvGraphicFramePr>
          <p:nvPr/>
        </p:nvGraphicFramePr>
        <p:xfrm>
          <a:off x="502920" y="1805212"/>
          <a:ext cx="11155680" cy="4183698"/>
        </p:xfrm>
        <a:graphic>
          <a:graphicData uri="http://schemas.openxmlformats.org/drawingml/2006/table">
            <a:tbl>
              <a:tblPr/>
              <a:tblGrid>
                <a:gridCol w="2944368"/>
                <a:gridCol w="8211312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玩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古诗文摘录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寻幽抚琴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独坐幽篁里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王维《竹里馆》）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剪烛听雨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李商隐《夜雨寄北》）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中秋赏月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但愿人长久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苏轼《水调歌头》）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泛舟赏花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（6）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李清照《如梦令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（常记溪亭日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暮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7）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宴酣之乐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非丝非竹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射者中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弈者胜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（欧阳修《醉翁亭记》）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15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冬夜看雪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雾凇沆砀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天与云与山与水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（8）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张岱《湖心亭看雪》）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180_1#4655113cb.blank?vcp=1&amp;pid=27d4d3433&amp;color=0,0,0&amp;vpa=157&amp;vtp=1&amp;bbb=1"/>
          <p:cNvSpPr/>
          <p:nvPr/>
        </p:nvSpPr>
        <p:spPr>
          <a:xfrm>
            <a:off x="5455244" y="2201580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弹琴复长啸</a:t>
            </a:r>
            <a:endParaRPr lang="en-US" altLang="zh-CN" dirty="0"/>
          </a:p>
        </p:txBody>
      </p:sp>
      <p:sp>
        <p:nvSpPr>
          <p:cNvPr id="5" name="QB_7_AN.181_1#4655113cb.blank?vcp=1&amp;pid=27d4d3433&amp;color=0,0,0&amp;vpa=158&amp;vtp=1&amp;bbb=1"/>
          <p:cNvSpPr/>
          <p:nvPr/>
        </p:nvSpPr>
        <p:spPr>
          <a:xfrm>
            <a:off x="4096344" y="2940021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何当共剪西窗烛</a:t>
            </a:r>
            <a:endParaRPr lang="en-US" altLang="zh-CN" dirty="0"/>
          </a:p>
        </p:txBody>
      </p:sp>
      <p:sp>
        <p:nvSpPr>
          <p:cNvPr id="6" name="QB_7_AN.182_1#4655113cb.blank?vcp=1&amp;pid=27d4d3433&amp;color=0,0,0&amp;vpa=159&amp;vtp=1&amp;bbb=1"/>
          <p:cNvSpPr/>
          <p:nvPr/>
        </p:nvSpPr>
        <p:spPr>
          <a:xfrm>
            <a:off x="6712545" y="2940021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却话巴山夜雨时</a:t>
            </a:r>
            <a:endParaRPr lang="en-US" altLang="zh-CN" dirty="0"/>
          </a:p>
        </p:txBody>
      </p:sp>
      <p:sp>
        <p:nvSpPr>
          <p:cNvPr id="7" name="QB_7_AN.183_1#4655113cb.blank?vcp=1&amp;pid=27d4d3433&amp;color=0,0,0&amp;vpa=160&amp;vtp=1&amp;bbb=1"/>
          <p:cNvSpPr/>
          <p:nvPr/>
        </p:nvSpPr>
        <p:spPr>
          <a:xfrm>
            <a:off x="5455244" y="3350930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千里共婵娟</a:t>
            </a:r>
            <a:endParaRPr lang="en-US" altLang="zh-CN" dirty="0"/>
          </a:p>
        </p:txBody>
      </p:sp>
      <p:sp>
        <p:nvSpPr>
          <p:cNvPr id="8" name="QB_7_AN.184_1#4655113cb.blank?vcp=1&amp;pid=27d4d3433&amp;color=0,0,0&amp;vpa=161&amp;vtp=1&amp;bbb=1"/>
          <p:cNvSpPr/>
          <p:nvPr/>
        </p:nvSpPr>
        <p:spPr>
          <a:xfrm>
            <a:off x="4096344" y="4103912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兴尽晚回舟</a:t>
            </a:r>
            <a:endParaRPr lang="en-US" altLang="zh-CN" dirty="0"/>
          </a:p>
        </p:txBody>
      </p:sp>
      <p:sp>
        <p:nvSpPr>
          <p:cNvPr id="9" name="QB_7_AN.185_1#4655113cb.blank?vcp=1&amp;pid=27d4d3433&amp;color=0,0,0&amp;vpa=162&amp;vtp=1&amp;bbb=1"/>
          <p:cNvSpPr/>
          <p:nvPr/>
        </p:nvSpPr>
        <p:spPr>
          <a:xfrm>
            <a:off x="6255344" y="4103912"/>
            <a:ext cx="15382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误入藕花深处</a:t>
            </a:r>
            <a:endParaRPr lang="en-US" altLang="zh-CN" dirty="0"/>
          </a:p>
        </p:txBody>
      </p:sp>
      <p:sp>
        <p:nvSpPr>
          <p:cNvPr id="10" name="QB_7_AN.186_1#4655113cb.blank?vcp=1&amp;pid=27d4d3433&amp;color=0,0,0&amp;vpa=163&amp;vtp=1&amp;bbb=1"/>
          <p:cNvSpPr/>
          <p:nvPr/>
        </p:nvSpPr>
        <p:spPr>
          <a:xfrm>
            <a:off x="1151976" y="4834417"/>
            <a:ext cx="19954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【示例】投壶对弈</a:t>
            </a:r>
            <a:endParaRPr lang="en-US" altLang="zh-CN" dirty="0"/>
          </a:p>
        </p:txBody>
      </p:sp>
      <p:sp>
        <p:nvSpPr>
          <p:cNvPr id="11" name="QB_7_AN.187_1#4655113cb.blank?vcp=1&amp;pid=27d4d3433&amp;color=0,0,0&amp;vpa=164&amp;vtp=1&amp;bbb=1"/>
          <p:cNvSpPr/>
          <p:nvPr/>
        </p:nvSpPr>
        <p:spPr>
          <a:xfrm>
            <a:off x="4096344" y="5590067"/>
            <a:ext cx="18811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上下一白（8分）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88_1#a9f80f2d4?vcp=1&amp;pid=27d4d3433&amp;color=0,0,0&amp;vtp=1&amp;bt=1&amp;bbb=1"/>
          <p:cNvSpPr/>
          <p:nvPr/>
        </p:nvSpPr>
        <p:spPr>
          <a:xfrm>
            <a:off x="502920" y="1351568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5.【2024宁波南三县一模】文学社准备制作涉及各种旅行主题的古诗辑录卡。请根据提示，补全下面表格。（8分）</a:t>
            </a:r>
            <a:endParaRPr lang="en-US" altLang="zh-CN" sz="1800" spc="-50" dirty="0"/>
          </a:p>
        </p:txBody>
      </p:sp>
      <p:graphicFrame>
        <p:nvGraphicFramePr>
          <p:cNvPr id="28" name="QB_7_BD.188_2#a9f80f2d4?colgroup=6,31,8&amp;vcp=1&amp;pid=27d4d3433&amp;color=0,0,0&amp;vtp=1&amp;bbb=1&amp;hb=1"/>
          <p:cNvGraphicFramePr>
            <a:graphicFrameLocks noGrp="1"/>
          </p:cNvGraphicFramePr>
          <p:nvPr/>
        </p:nvGraphicFramePr>
        <p:xfrm>
          <a:off x="502920" y="1833025"/>
          <a:ext cx="11155680" cy="4128072"/>
        </p:xfrm>
        <a:graphic>
          <a:graphicData uri="http://schemas.openxmlformats.org/drawingml/2006/table">
            <a:tbl>
              <a:tblPr/>
              <a:tblGrid>
                <a:gridCol w="1554480"/>
                <a:gridCol w="7406640"/>
                <a:gridCol w="2194560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旅行主题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所见风貌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文人情思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山水之旅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气势磅礴：山随平野尽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李白《渡荆门送别》）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8）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民俗之旅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热闹淳朴：（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衣冠简朴古风存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（陆游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《游山西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村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喜爱陶醉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想象之旅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辽阔壮美：（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（4）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李清照《渔家傲》）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向往美好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时空之旅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：（6）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蝉鸣黄叶汉宫秋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许浑《咸阳城东楼》）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伤感悲凉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谪迁之旅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生机活力：沉舟侧畔千帆过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7）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刘禹锡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《酬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乐天扬州初逢席上见赠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理性乐观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189_1#a9f80f2d4.blank?vcp=1&amp;pid=27d4d3433&amp;color=0,0,0&amp;vpa=165&amp;vtp=1&amp;bbb=1"/>
          <p:cNvSpPr/>
          <p:nvPr/>
        </p:nvSpPr>
        <p:spPr>
          <a:xfrm>
            <a:off x="5208356" y="2385221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江入大荒流</a:t>
            </a:r>
            <a:endParaRPr lang="en-US" altLang="zh-CN" dirty="0"/>
          </a:p>
        </p:txBody>
      </p:sp>
      <p:sp>
        <p:nvSpPr>
          <p:cNvPr id="5" name="QB_7_AN.190_1#a9f80f2d4.blank?vcp=1&amp;pid=27d4d3433&amp;color=0,0,0&amp;vpa=166&amp;vtp=1&amp;bbb=1&amp;hb=1"/>
          <p:cNvSpPr/>
          <p:nvPr/>
        </p:nvSpPr>
        <p:spPr>
          <a:xfrm>
            <a:off x="9536040" y="2223043"/>
            <a:ext cx="2067560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箫鼓追随春社近</a:t>
            </a:r>
            <a:endParaRPr lang="en-US" altLang="zh-CN" dirty="0"/>
          </a:p>
        </p:txBody>
      </p:sp>
      <p:sp>
        <p:nvSpPr>
          <p:cNvPr id="6" name="QB_7_AN.191_1#a9f80f2d4.blank?vcp=1&amp;pid=27d4d3433&amp;color=0,0,0&amp;vpa=167&amp;vtp=1&amp;bbb=1"/>
          <p:cNvSpPr/>
          <p:nvPr/>
        </p:nvSpPr>
        <p:spPr>
          <a:xfrm>
            <a:off x="3849456" y="2966501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天接云涛连晓雾</a:t>
            </a:r>
            <a:endParaRPr lang="en-US" altLang="zh-CN" dirty="0"/>
          </a:p>
        </p:txBody>
      </p:sp>
      <p:sp>
        <p:nvSpPr>
          <p:cNvPr id="7" name="QB_7_AN.192_1#a9f80f2d4.blank?vcp=1&amp;pid=27d4d3433&amp;color=0,0,0&amp;vpa=168&amp;vtp=1&amp;bbb=1"/>
          <p:cNvSpPr/>
          <p:nvPr/>
        </p:nvSpPr>
        <p:spPr>
          <a:xfrm>
            <a:off x="3849456" y="3719483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星河欲转千帆舞</a:t>
            </a:r>
            <a:endParaRPr lang="en-US" altLang="zh-CN" dirty="0"/>
          </a:p>
        </p:txBody>
      </p:sp>
      <p:sp>
        <p:nvSpPr>
          <p:cNvPr id="8" name="QB_7_AN.193_1#a9f80f2d4.blank?vcp=1&amp;pid=27d4d3433&amp;color=0,0,0&amp;vpa=169&amp;vtp=1&amp;bbb=1"/>
          <p:cNvSpPr/>
          <p:nvPr/>
        </p:nvSpPr>
        <p:spPr>
          <a:xfrm>
            <a:off x="6465657" y="3719483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荒芜苍凉</a:t>
            </a:r>
            <a:endParaRPr lang="en-US" altLang="zh-CN" dirty="0"/>
          </a:p>
        </p:txBody>
      </p:sp>
      <p:sp>
        <p:nvSpPr>
          <p:cNvPr id="9" name="QB_7_AN.194_1#a9f80f2d4.blank?vcp=1&amp;pid=27d4d3433&amp;color=0,0,0&amp;vpa=170&amp;vtp=1&amp;bbb=1"/>
          <p:cNvSpPr/>
          <p:nvPr/>
        </p:nvSpPr>
        <p:spPr>
          <a:xfrm>
            <a:off x="2706456" y="4472467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鸟下绿芜秦苑夕</a:t>
            </a:r>
            <a:endParaRPr lang="en-US" altLang="zh-CN" dirty="0"/>
          </a:p>
        </p:txBody>
      </p:sp>
      <p:sp>
        <p:nvSpPr>
          <p:cNvPr id="10" name="QB_7_AN.195_1#a9f80f2d4.blank?vcp=1&amp;pid=27d4d3433&amp;color=0,0,0&amp;vpa=171&amp;vtp=1&amp;bbb=1"/>
          <p:cNvSpPr/>
          <p:nvPr/>
        </p:nvSpPr>
        <p:spPr>
          <a:xfrm>
            <a:off x="5335356" y="4472467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病树前头万木春</a:t>
            </a:r>
            <a:endParaRPr lang="en-US" altLang="zh-CN" dirty="0"/>
          </a:p>
        </p:txBody>
      </p:sp>
      <p:sp>
        <p:nvSpPr>
          <p:cNvPr id="11" name="QB_7_AN.196_1#a9f80f2d4.blank?vcp=1&amp;pid=27d4d3433&amp;color=0,0,0&amp;vpa=172&amp;vtp=1&amp;bbb=1"/>
          <p:cNvSpPr/>
          <p:nvPr/>
        </p:nvSpPr>
        <p:spPr>
          <a:xfrm>
            <a:off x="5665556" y="5219100"/>
            <a:ext cx="18811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喜悦开朗（8分）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97_1#a5c8f49d5?sp=1&amp;vcp=1&amp;pid=27d4d3433&amp;color=0,0,0&amp;vtp=1&amp;bt=1&amp;bbb=1&amp;hb=1"/>
          <p:cNvSpPr/>
          <p:nvPr/>
        </p:nvSpPr>
        <p:spPr>
          <a:xfrm>
            <a:off x="502920" y="1845725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6.【2023温州二模节选】学校以“青春”为主题的诗歌朗诵邀请赛要开始了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，后勤部想摘录古诗词制作青春寄语海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报用来布置场馆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，请你参与。（9分）</a:t>
            </a:r>
            <a:endParaRPr lang="en-US" altLang="zh-CN" dirty="0"/>
          </a:p>
        </p:txBody>
      </p:sp>
      <p:graphicFrame>
        <p:nvGraphicFramePr>
          <p:cNvPr id="29" name="QO_7_BD.197_2#a5c8f49d5?colgroup=48&amp;vcp=1&amp;pid=27d4d3433&amp;color=0,0,0&amp;vtp=1&amp;bbb=1"/>
          <p:cNvGraphicFramePr>
            <a:graphicFrameLocks noGrp="1"/>
          </p:cNvGraphicFramePr>
          <p:nvPr/>
        </p:nvGraphicFramePr>
        <p:xfrm>
          <a:off x="502920" y="2753902"/>
          <a:ext cx="11146536" cy="2720659"/>
        </p:xfrm>
        <a:graphic>
          <a:graphicData uri="http://schemas.openxmlformats.org/drawingml/2006/table">
            <a:tbl>
              <a:tblPr/>
              <a:tblGrid>
                <a:gridCol w="3886200"/>
                <a:gridCol w="2889504"/>
                <a:gridCol w="4370832"/>
              </a:tblGrid>
              <a:tr h="385382"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青春寄语合集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青春生活寄语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李清照《如梦令（常记溪亭日暮）》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争渡争渡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在青春的日子里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不负时光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不负美景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刘禹锡《秋词（其一）》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8982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白居易《【甲】____》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乱花渐欲迷人眼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39001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杜甫《望岳》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一览众山小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【乙】___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谭嗣同《潼关》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河流大野犹嫌束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⑥___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98_1#0464aa3ef?vcp=1&amp;pid=a5c8f49d5&amp;color=0,0,0&amp;mp=1&amp;vtp=1&amp;bt=1&amp;bbb=1"/>
          <p:cNvSpPr/>
          <p:nvPr/>
        </p:nvSpPr>
        <p:spPr>
          <a:xfrm>
            <a:off x="502920" y="225203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（1）在【甲】处填写名句出处。（1分）</a:t>
            </a:r>
            <a:endParaRPr lang="en-US" altLang="zh-CN" sz="1800" dirty="0"/>
          </a:p>
        </p:txBody>
      </p:sp>
      <p:sp>
        <p:nvSpPr>
          <p:cNvPr id="3" name="QO_8_AN.199_1#0464aa3ef?vcp=1&amp;pid=a5c8f49d5&amp;color=0,0,0&amp;vtp=1&amp;bbb=1"/>
          <p:cNvSpPr/>
          <p:nvPr/>
        </p:nvSpPr>
        <p:spPr>
          <a:xfrm>
            <a:off x="502920" y="2648460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钱塘湖春行（1分）</a:t>
            </a:r>
            <a:endParaRPr lang="en-US" altLang="zh-CN" sz="1800" dirty="0"/>
          </a:p>
        </p:txBody>
      </p:sp>
      <p:sp>
        <p:nvSpPr>
          <p:cNvPr id="4" name="QO_8_BD.200_1#90e1ad38e?vcp=1&amp;pid=a5c8f49d5&amp;color=0,0,0&amp;vtp=1&amp;bbb=1"/>
          <p:cNvSpPr/>
          <p:nvPr/>
        </p:nvSpPr>
        <p:spPr>
          <a:xfrm>
            <a:off x="502920" y="3015237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（2）在①~⑥处填写恰当的古诗词名句。（6分）</a:t>
            </a:r>
            <a:endParaRPr lang="en-US" altLang="zh-CN" sz="1800" dirty="0"/>
          </a:p>
        </p:txBody>
      </p:sp>
      <p:sp>
        <p:nvSpPr>
          <p:cNvPr id="5" name="QO_8_AN.201_1#90e1ad38e?vcp=1&amp;pid=a5c8f49d5&amp;color=0,0,0&amp;vtp=1&amp;bbb=1&amp;hb=1"/>
          <p:cNvSpPr/>
          <p:nvPr/>
        </p:nvSpPr>
        <p:spPr>
          <a:xfrm>
            <a:off x="502920" y="3423922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①惊起一滩鸥鹭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②自古逢秋悲寂寥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③我言秋日胜春朝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④浅草才能没马蹄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⑤会当凌绝顶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⑥山入潼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关不解平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（6分）</a:t>
            </a:r>
            <a:endParaRPr lang="en-US" altLang="zh-CN" dirty="0"/>
          </a:p>
        </p:txBody>
      </p:sp>
      <p:sp>
        <p:nvSpPr>
          <p:cNvPr id="6" name="QO_8_BD.202_1#3ab04e927?vcp=1&amp;pid=a5c8f49d5&amp;color=0,0,0&amp;vtp=1&amp;bbb=1"/>
          <p:cNvSpPr/>
          <p:nvPr/>
        </p:nvSpPr>
        <p:spPr>
          <a:xfrm>
            <a:off x="502920" y="4241675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（3）在【乙】处填写恰当的青春生活寄语。（2分）</a:t>
            </a:r>
            <a:endParaRPr lang="en-US" altLang="zh-CN" sz="1800" dirty="0"/>
          </a:p>
        </p:txBody>
      </p:sp>
      <p:sp>
        <p:nvSpPr>
          <p:cNvPr id="7" name="QO_8_AN.203_1#3ab04e927?vcp=1&amp;pid=a5c8f49d5&amp;color=0,0,0&amp;vtp=1&amp;bbb=1"/>
          <p:cNvSpPr/>
          <p:nvPr/>
        </p:nvSpPr>
        <p:spPr>
          <a:xfrm>
            <a:off x="502920" y="464744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【示例】青春应为梦想而奋斗（2分）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caf1f99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3fcaf1f99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04_1#a31c8efb8?sp=1&amp;vcp=1&amp;pid=27d4d3433&amp;color=0,0,0&amp;vtp=1&amp;bt=1&amp;bbb=1&amp;hb=1"/>
          <p:cNvSpPr/>
          <p:nvPr/>
        </p:nvSpPr>
        <p:spPr>
          <a:xfrm>
            <a:off x="502920" y="1358489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7.竞技体育除了力与美，镜头中的一句句“神仙解说词”也能让人体会到中式浪漫。请根据提示，完成下表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，尝试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为巴黎奥运会中的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“神仙解说”贡献你的力量。（8分）</a:t>
            </a:r>
            <a:endParaRPr lang="en-US" altLang="zh-CN" dirty="0"/>
          </a:p>
        </p:txBody>
      </p:sp>
      <p:graphicFrame>
        <p:nvGraphicFramePr>
          <p:cNvPr id="31" name="QB_7_BD.204_2#a31c8efb8?colgroup=3,28,15&amp;vcp=1&amp;pid=27d4d3433&amp;color=0,0,0&amp;vtp=1&amp;bbb=1&amp;hb=1"/>
          <p:cNvGraphicFramePr>
            <a:graphicFrameLocks noGrp="1"/>
          </p:cNvGraphicFramePr>
          <p:nvPr/>
        </p:nvGraphicFramePr>
        <p:xfrm>
          <a:off x="502920" y="2266666"/>
          <a:ext cx="11155680" cy="3695129"/>
        </p:xfrm>
        <a:graphic>
          <a:graphicData uri="http://schemas.openxmlformats.org/drawingml/2006/table">
            <a:tbl>
              <a:tblPr/>
              <a:tblGrid>
                <a:gridCol w="950976"/>
                <a:gridCol w="6565392"/>
                <a:gridCol w="3639312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诗词名句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86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所有女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运动员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第一届雅典奥运会女运动员参赛数量为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0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2024年巴黎奥运会女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运动员参赛比例为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50%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为历史最高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女性走了128年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如今终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于走到了这里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谁说女子不能如鲲鹏般翱翔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风休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李清照《渔家傲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（天接云涛连晓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雾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刘虹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37岁老将刘虹超越自我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第五次出征奥运会女子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20公里竞走项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目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骥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伏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曹操《龟虽寿》）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4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郑钦文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郑钦文拿下中国首枚奥运网球女单金牌时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她说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：“国家的荣誉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永远是要超过个人的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我相信每个中国人心中也都是这么想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（5）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李贺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《雁门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太守行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205_1#a31c8efb8.blank?vcp=1&amp;pid=27d4d3433&amp;color=0,0,0&amp;vpa=173&amp;vtp=1&amp;bbb=1"/>
          <p:cNvSpPr/>
          <p:nvPr/>
        </p:nvSpPr>
        <p:spPr>
          <a:xfrm>
            <a:off x="8668345" y="264500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九万里风鹏正举</a:t>
            </a:r>
            <a:endParaRPr lang="en-US" altLang="zh-CN" dirty="0"/>
          </a:p>
        </p:txBody>
      </p:sp>
      <p:sp>
        <p:nvSpPr>
          <p:cNvPr id="5" name="QB_7_AN.206_1#a31c8efb8.blank?vcp=1&amp;pid=27d4d3433&amp;color=0,0,0&amp;vpa=174&amp;vtp=1&amp;bbb=1"/>
          <p:cNvSpPr/>
          <p:nvPr/>
        </p:nvSpPr>
        <p:spPr>
          <a:xfrm>
            <a:off x="9112845" y="3013299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蓬舟吹取三山去</a:t>
            </a:r>
            <a:endParaRPr lang="en-US" altLang="zh-CN" dirty="0"/>
          </a:p>
        </p:txBody>
      </p:sp>
      <p:sp>
        <p:nvSpPr>
          <p:cNvPr id="6" name="QB_7_AN.207_1#a31c8efb8.blank?vcp=1&amp;pid=27d4d3433&amp;color=0,0,0&amp;vpa=175&amp;vtp=1&amp;bbb=1"/>
          <p:cNvSpPr/>
          <p:nvPr/>
        </p:nvSpPr>
        <p:spPr>
          <a:xfrm>
            <a:off x="10141545" y="4116550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志在千里</a:t>
            </a:r>
            <a:endParaRPr lang="en-US" altLang="zh-CN" dirty="0"/>
          </a:p>
        </p:txBody>
      </p:sp>
      <p:sp>
        <p:nvSpPr>
          <p:cNvPr id="7" name="QB_7_AN.208_1#a31c8efb8.blank?vcp=1&amp;pid=27d4d3433&amp;color=0,0,0&amp;vpa=176&amp;vtp=1&amp;bbb=1"/>
          <p:cNvSpPr/>
          <p:nvPr/>
        </p:nvSpPr>
        <p:spPr>
          <a:xfrm>
            <a:off x="8668345" y="485734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报君黄金台上意</a:t>
            </a:r>
            <a:endParaRPr lang="en-US" altLang="zh-CN" dirty="0"/>
          </a:p>
        </p:txBody>
      </p:sp>
      <p:sp>
        <p:nvSpPr>
          <p:cNvPr id="8" name="QB_7_AN.209_1#a31c8efb8.blank?vcp=1&amp;pid=27d4d3433&amp;color=0,0,0&amp;vpa=177&amp;vtp=1&amp;bbb=1"/>
          <p:cNvSpPr/>
          <p:nvPr/>
        </p:nvSpPr>
        <p:spPr>
          <a:xfrm>
            <a:off x="8096845" y="522564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提携玉龙为君死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QB_7_BD.210_1#a31c8efb8?colgroup=3,28,15&amp;vcp=1&amp;pid=27d4d3433&amp;color=0,0,0&amp;mp=1&amp;vtp=1&amp;bt=1&amp;bbb=1&amp;hb=1"/>
          <p:cNvGraphicFramePr>
            <a:graphicFrameLocks noGrp="1"/>
          </p:cNvGraphicFramePr>
          <p:nvPr/>
        </p:nvGraphicFramePr>
        <p:xfrm>
          <a:off x="502920" y="2367060"/>
          <a:ext cx="11155680" cy="2591880"/>
        </p:xfrm>
        <a:graphic>
          <a:graphicData uri="http://schemas.openxmlformats.org/drawingml/2006/table">
            <a:tbl>
              <a:tblPr/>
              <a:tblGrid>
                <a:gridCol w="950976"/>
                <a:gridCol w="6565392"/>
                <a:gridCol w="3639312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诗词名句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4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中国国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家花样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游泳队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凭借复杂多变的队形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默契的配合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精湛的技艺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她们在水中编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织出一幅幅绚丽多彩的图案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这图案如明镜般清晰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纯净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又像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云雾中的海楼一样神秘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壮观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（7）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李白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《渡荆门送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别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24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安德拉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巴西运动员安德拉德从小生活在贫民窟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但贫穷困不住梦想的种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她曾三次遭遇十字韧带断裂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最终她战胜伤病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在女子自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由体操比赛中摘金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风声一何盛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8）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刘桢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《赠从弟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其二）》）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AN.211_1#a31c8efb8.blank?vcp=1&amp;pid=27d4d3433&amp;color=0,0,0&amp;mp=1&amp;vpa=178&amp;vtp=1&amp;bbb=1"/>
          <p:cNvSpPr/>
          <p:nvPr/>
        </p:nvSpPr>
        <p:spPr>
          <a:xfrm>
            <a:off x="8668345" y="2751235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月下飞天镜</a:t>
            </a:r>
            <a:endParaRPr lang="en-US" altLang="zh-CN" dirty="0"/>
          </a:p>
        </p:txBody>
      </p:sp>
      <p:sp>
        <p:nvSpPr>
          <p:cNvPr id="4" name="QB_7_AN.212_1#a31c8efb8.blank?vcp=1&amp;pid=27d4d3433&amp;color=0,0,0&amp;mp=1&amp;vpa=179&amp;vtp=1&amp;bbb=1&amp;hb=1"/>
          <p:cNvSpPr/>
          <p:nvPr/>
        </p:nvSpPr>
        <p:spPr>
          <a:xfrm>
            <a:off x="8078588" y="2751235"/>
            <a:ext cx="3512312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云生结海楼</a:t>
            </a:r>
            <a:endParaRPr lang="en-US" altLang="zh-CN" dirty="0"/>
          </a:p>
        </p:txBody>
      </p:sp>
      <p:sp>
        <p:nvSpPr>
          <p:cNvPr id="5" name="QB_7_AN.213_1#a31c8efb8.blank?vcp=1&amp;pid=27d4d3433&amp;color=0,0,0&amp;mp=1&amp;vpa=180&amp;vtp=1&amp;bbb=1&amp;hb=1"/>
          <p:cNvSpPr/>
          <p:nvPr/>
        </p:nvSpPr>
        <p:spPr>
          <a:xfrm>
            <a:off x="8078588" y="3854484"/>
            <a:ext cx="3512312" cy="68294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松枝一何劲（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c1119157.fixed?vcp=1&amp;pid=b0857f9b9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全国真题检测练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14_1#48c1ee983?sp=1&amp;vcp=1&amp;pid=c83a2e6a2&amp;color=0,0,0&amp;vtp=1&amp;bt=1&amp;bbb=1&amp;hb=1"/>
          <p:cNvSpPr/>
          <p:nvPr/>
        </p:nvSpPr>
        <p:spPr>
          <a:xfrm>
            <a:off x="502920" y="1020606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1.【2024河北中考】10月16日是“世界粮食日”,学校举办主题活动。请补全本次活动开场白。（6分）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饮食与诗文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自古就有着千丝万缕的联系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山肴野蔌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太守宴也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山野风味散发着与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民同乐的欢愉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莫笑农家腊酒浑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丰盛的食物洋溢着待客的热情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,④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在陋巷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人不堪其忧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回也不改其乐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粗茶淡饭彰显了安贫乐道的情操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虽有嘉肴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，⑤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美味菜肴隐喻了一心向学的智慧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；“⑥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不知口体之奉不若人也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内心丰盈源自精神食粮的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味蕾的享受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文化的传承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让美食与诗文交相辉映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dirty="0"/>
          </a:p>
        </p:txBody>
      </p:sp>
      <p:sp>
        <p:nvSpPr>
          <p:cNvPr id="3" name="QB_6_AN.215_1#48c1ee983.blank?vcp=1&amp;pid=c83a2e6a2&amp;color=0,0,0&amp;vpa=181&amp;vtp=1&amp;bbb=1"/>
          <p:cNvSpPr/>
          <p:nvPr/>
        </p:nvSpPr>
        <p:spPr>
          <a:xfrm>
            <a:off x="6896575" y="1409226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杂然而前陈者</a:t>
            </a:r>
            <a:endParaRPr lang="en-US" altLang="zh-CN" dirty="0"/>
          </a:p>
        </p:txBody>
      </p:sp>
      <p:sp>
        <p:nvSpPr>
          <p:cNvPr id="4" name="QB_6_AN.216_1#48c1ee983.blank?vcp=1&amp;pid=c83a2e6a2&amp;color=0,0,0&amp;vpa=182&amp;vtp=1&amp;bbb=1"/>
          <p:cNvSpPr/>
          <p:nvPr/>
        </p:nvSpPr>
        <p:spPr>
          <a:xfrm>
            <a:off x="4267676" y="182832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丰年留客足鸡豚</a:t>
            </a:r>
            <a:endParaRPr lang="en-US" altLang="zh-CN" dirty="0"/>
          </a:p>
        </p:txBody>
      </p:sp>
      <p:sp>
        <p:nvSpPr>
          <p:cNvPr id="5" name="QB_6_AN.217_1#48c1ee983.blank?vcp=1&amp;pid=c83a2e6a2&amp;color=0,0,0&amp;vpa=183&amp;vtp=1&amp;bbb=1"/>
          <p:cNvSpPr/>
          <p:nvPr/>
        </p:nvSpPr>
        <p:spPr>
          <a:xfrm>
            <a:off x="9785825" y="1828326"/>
            <a:ext cx="8524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一箪食</a:t>
            </a:r>
            <a:endParaRPr lang="en-US" altLang="zh-CN" dirty="0"/>
          </a:p>
        </p:txBody>
      </p:sp>
      <p:sp>
        <p:nvSpPr>
          <p:cNvPr id="6" name="QB_6_AN.218_1#48c1ee983.blank?vcp=1&amp;pid=c83a2e6a2&amp;color=0,0,0&amp;vpa=184&amp;vtp=1&amp;bbb=1&amp;hb=1"/>
          <p:cNvSpPr/>
          <p:nvPr/>
        </p:nvSpPr>
        <p:spPr>
          <a:xfrm>
            <a:off x="502920" y="1828326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一瓢饮</a:t>
            </a:r>
            <a:endParaRPr lang="en-US" altLang="zh-CN" dirty="0"/>
          </a:p>
        </p:txBody>
      </p:sp>
      <p:sp>
        <p:nvSpPr>
          <p:cNvPr id="7" name="QB_6_AN.219_1#48c1ee983.blank?vcp=1&amp;pid=c83a2e6a2&amp;color=0,0,0&amp;vpa=185&amp;vtp=1&amp;bbb=1"/>
          <p:cNvSpPr/>
          <p:nvPr/>
        </p:nvSpPr>
        <p:spPr>
          <a:xfrm>
            <a:off x="10198575" y="2247426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不知其旨也</a:t>
            </a:r>
            <a:endParaRPr lang="en-US" altLang="zh-CN" dirty="0"/>
          </a:p>
        </p:txBody>
      </p:sp>
      <p:sp>
        <p:nvSpPr>
          <p:cNvPr id="8" name="QB_6_AN.220_1#48c1ee983.blank?vcp=1&amp;pid=c83a2e6a2&amp;color=0,0,0&amp;vpa=186&amp;vtp=1&amp;bbb=1"/>
          <p:cNvSpPr/>
          <p:nvPr/>
        </p:nvSpPr>
        <p:spPr>
          <a:xfrm>
            <a:off x="4267676" y="2666526"/>
            <a:ext cx="2338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以中有足乐者（6分）</a:t>
            </a:r>
            <a:endParaRPr lang="en-US" altLang="zh-CN" dirty="0"/>
          </a:p>
        </p:txBody>
      </p:sp>
      <p:sp>
        <p:nvSpPr>
          <p:cNvPr id="9" name="QB_6_BD.221_1#c3b0c5cfc?sp=1&amp;vcp=1&amp;pid=c83a2e6a2&amp;color=0,0,0&amp;vtp=1&amp;bbb=1"/>
          <p:cNvSpPr/>
          <p:nvPr/>
        </p:nvSpPr>
        <p:spPr>
          <a:xfrm>
            <a:off x="502920" y="3461483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2.【2024新疆中考】在横线处填写相应的古诗文名句。（8分，每空1分）</a:t>
            </a:r>
            <a:endParaRPr lang="en-US" altLang="zh-CN" sz="1800" dirty="0"/>
          </a:p>
        </p:txBody>
      </p:sp>
      <p:sp>
        <p:nvSpPr>
          <p:cNvPr id="10" name="QB_6_BD.221_2#c3b0c5cfc?sp=1&amp;vcp=1&amp;pid=c83a2e6a2&amp;color=0,0,0&amp;vtp=1&amp;bbb=1&amp;hb=1"/>
          <p:cNvSpPr/>
          <p:nvPr/>
        </p:nvSpPr>
        <p:spPr>
          <a:xfrm>
            <a:off x="502920" y="3857468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赏自然之美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感文人情怀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陶渊明的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芳草鲜美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桃花源记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写出桃花林的绚丽美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造化钟神秀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表现泰山的神秀巍峨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刘禹锡的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病树前头万木春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酬乐天扬州初逢席上见赠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抒发诗人的乐观精神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范仲淹的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衡阳雁去无留意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渔家傲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秋思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展现奇特寒冷的边塞风光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张养浩的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山坡羊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潼关怀古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描绘出山峰聚集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黄河汹涌的动势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周敦颐的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予独爱莲之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爱莲说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提醒我们要像莲一样洁身自爱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1" name="QB_6_AN.222_1#c3b0c5cfc.blank?vcp=1&amp;pid=c83a2e6a2&amp;color=0,0,0&amp;vpa=187&amp;vtp=1&amp;bbb=1"/>
          <p:cNvSpPr/>
          <p:nvPr/>
        </p:nvSpPr>
        <p:spPr>
          <a:xfrm>
            <a:off x="6439375" y="3826988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落英缤纷</a:t>
            </a:r>
            <a:endParaRPr lang="en-US" altLang="zh-CN" dirty="0"/>
          </a:p>
        </p:txBody>
      </p:sp>
      <p:sp>
        <p:nvSpPr>
          <p:cNvPr id="12" name="QB_6_AN.223_1#c3b0c5cfc.blank?vcp=1&amp;pid=c83a2e6a2&amp;color=0,0,0&amp;vpa=188&amp;vtp=1&amp;bbb=1"/>
          <p:cNvSpPr/>
          <p:nvPr/>
        </p:nvSpPr>
        <p:spPr>
          <a:xfrm>
            <a:off x="3696176" y="4246088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阴阳割昏晓</a:t>
            </a:r>
            <a:endParaRPr lang="en-US" altLang="zh-CN" dirty="0"/>
          </a:p>
        </p:txBody>
      </p:sp>
      <p:sp>
        <p:nvSpPr>
          <p:cNvPr id="13" name="QB_6_AN.224_1#c3b0c5cfc.blank?vcp=1&amp;pid=c83a2e6a2&amp;color=0,0,0&amp;vpa=189&amp;vtp=1&amp;bbb=1&amp;hb=1"/>
          <p:cNvSpPr/>
          <p:nvPr/>
        </p:nvSpPr>
        <p:spPr>
          <a:xfrm>
            <a:off x="502920" y="4246088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沉舟侧畔千帆过</a:t>
            </a:r>
            <a:endParaRPr lang="en-US" altLang="zh-CN" dirty="0"/>
          </a:p>
        </p:txBody>
      </p:sp>
      <p:sp>
        <p:nvSpPr>
          <p:cNvPr id="14" name="QB_6_AN.225_1#c3b0c5cfc.blank?vcp=1&amp;pid=c83a2e6a2&amp;color=0,0,0&amp;vpa=190&amp;vtp=1&amp;bbb=1&amp;hb=1"/>
          <p:cNvSpPr/>
          <p:nvPr/>
        </p:nvSpPr>
        <p:spPr>
          <a:xfrm>
            <a:off x="502920" y="4665188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塞下秋来风景异</a:t>
            </a:r>
            <a:endParaRPr lang="en-US" altLang="zh-CN" dirty="0"/>
          </a:p>
        </p:txBody>
      </p:sp>
      <p:sp>
        <p:nvSpPr>
          <p:cNvPr id="15" name="QB_6_AN.226_1#c3b0c5cfc.blank?vcp=1&amp;pid=c83a2e6a2&amp;color=0,0,0&amp;vpa=191&amp;vtp=1&amp;bbb=1"/>
          <p:cNvSpPr/>
          <p:nvPr/>
        </p:nvSpPr>
        <p:spPr>
          <a:xfrm>
            <a:off x="9588975" y="5084288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峰峦如聚</a:t>
            </a:r>
            <a:endParaRPr lang="en-US" altLang="zh-CN" dirty="0"/>
          </a:p>
        </p:txBody>
      </p:sp>
      <p:sp>
        <p:nvSpPr>
          <p:cNvPr id="16" name="QB_6_AN.227_1#c3b0c5cfc.blank?vcp=1&amp;pid=c83a2e6a2&amp;color=0,0,0&amp;vpa=192&amp;vtp=1&amp;bbb=1&amp;hb=1"/>
          <p:cNvSpPr/>
          <p:nvPr/>
        </p:nvSpPr>
        <p:spPr>
          <a:xfrm>
            <a:off x="502920" y="5084288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波涛如怒</a:t>
            </a:r>
            <a:endParaRPr lang="en-US" altLang="zh-CN" dirty="0"/>
          </a:p>
        </p:txBody>
      </p:sp>
      <p:sp>
        <p:nvSpPr>
          <p:cNvPr id="17" name="QB_6_AN.228_1#c3b0c5cfc.blank?vcp=1&amp;pid=c83a2e6a2&amp;color=0,0,0&amp;vpa=193&amp;vtp=1&amp;bbb=1"/>
          <p:cNvSpPr/>
          <p:nvPr/>
        </p:nvSpPr>
        <p:spPr>
          <a:xfrm>
            <a:off x="10046175" y="5503388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出淤泥而不染</a:t>
            </a:r>
            <a:endParaRPr lang="en-US" altLang="zh-CN" dirty="0"/>
          </a:p>
        </p:txBody>
      </p:sp>
      <p:sp>
        <p:nvSpPr>
          <p:cNvPr id="18" name="QB_6_AN.229_1#c3b0c5cfc.blank?vcp=1&amp;pid=c83a2e6a2&amp;color=0,0,0&amp;vpa=194&amp;vtp=1&amp;bbb=1"/>
          <p:cNvSpPr/>
          <p:nvPr/>
        </p:nvSpPr>
        <p:spPr>
          <a:xfrm>
            <a:off x="508476" y="5901533"/>
            <a:ext cx="5195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濯清涟而不妖（每空1分，写错字不得分。共8分）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  <p:bldP spid="18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0_1#c74ce6b18?sp=1&amp;vcp=1&amp;pid=c83a2e6a2&amp;color=0,0,0&amp;vtp=1&amp;bt=1&amp;bbb=1&amp;hb=1"/>
          <p:cNvSpPr/>
          <p:nvPr/>
        </p:nvSpPr>
        <p:spPr>
          <a:xfrm>
            <a:off x="502920" y="1199454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3.【2024江苏苏州中考】用课文原句填空。（8分）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古诗文是文化的火种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点亮我们日常生活的每个瞬间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芳草鲜美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陶渊明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桃花源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的明艳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忽如一夜春风来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岑参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白雪歌送武判官归京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的奇丽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苔痕上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阶绿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刘禹锡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陋室铭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的清幽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让我们领略到人间美景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随君直到夜郎西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闻王昌龄左迁龙标遥有此寄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让我们体会到友情的真挚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让我们懂得感时伤别的家国情怀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6）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王安石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登飞来峰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启发我们不畏险阻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坚定信念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AN.231_1#c74ce6b18.blank?vcp=1&amp;pid=c83a2e6a2&amp;color=0,0,0&amp;vpa=195&amp;vtp=1&amp;bbb=1"/>
          <p:cNvSpPr/>
          <p:nvPr/>
        </p:nvSpPr>
        <p:spPr>
          <a:xfrm>
            <a:off x="8268175" y="1588074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落英缤纷</a:t>
            </a:r>
            <a:endParaRPr lang="en-US" altLang="zh-CN" dirty="0"/>
          </a:p>
        </p:txBody>
      </p:sp>
      <p:sp>
        <p:nvSpPr>
          <p:cNvPr id="4" name="QB_6_AN.232_1#c74ce6b18.blank?vcp=1&amp;pid=c83a2e6a2&amp;color=0,0,0&amp;vpa=196&amp;vtp=1&amp;bbb=1"/>
          <p:cNvSpPr/>
          <p:nvPr/>
        </p:nvSpPr>
        <p:spPr>
          <a:xfrm>
            <a:off x="4610576" y="2007174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千树万树梨花开</a:t>
            </a:r>
            <a:endParaRPr lang="en-US" altLang="zh-CN" dirty="0"/>
          </a:p>
        </p:txBody>
      </p:sp>
      <p:sp>
        <p:nvSpPr>
          <p:cNvPr id="5" name="QB_6_AN.233_1#c74ce6b18.blank?vcp=1&amp;pid=c83a2e6a2&amp;color=0,0,0&amp;vpa=197&amp;vtp=1&amp;bbb=1"/>
          <p:cNvSpPr/>
          <p:nvPr/>
        </p:nvSpPr>
        <p:spPr>
          <a:xfrm>
            <a:off x="1765776" y="2426274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草色入帘青</a:t>
            </a:r>
            <a:endParaRPr lang="en-US" altLang="zh-CN" dirty="0"/>
          </a:p>
        </p:txBody>
      </p:sp>
      <p:sp>
        <p:nvSpPr>
          <p:cNvPr id="6" name="QB_6_AN.234_1#c74ce6b18.blank?vcp=1&amp;pid=c83a2e6a2&amp;color=0,0,0&amp;vpa=198&amp;vtp=1&amp;bbb=1"/>
          <p:cNvSpPr/>
          <p:nvPr/>
        </p:nvSpPr>
        <p:spPr>
          <a:xfrm>
            <a:off x="9855675" y="2426274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我寄愁心与明月</a:t>
            </a:r>
            <a:endParaRPr lang="en-US" altLang="zh-CN" dirty="0"/>
          </a:p>
        </p:txBody>
      </p:sp>
      <p:sp>
        <p:nvSpPr>
          <p:cNvPr id="7" name="QB_6_AN.235_1#c74ce6b18.blank?vcp=1&amp;pid=c83a2e6a2&amp;color=0,0,0&amp;vpa=199&amp;vtp=1&amp;bbb=1"/>
          <p:cNvSpPr/>
          <p:nvPr/>
        </p:nvSpPr>
        <p:spPr>
          <a:xfrm>
            <a:off x="9741375" y="2845374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感时花溅泪</a:t>
            </a:r>
            <a:endParaRPr lang="en-US" altLang="zh-CN" dirty="0"/>
          </a:p>
        </p:txBody>
      </p:sp>
      <p:sp>
        <p:nvSpPr>
          <p:cNvPr id="8" name="QB_6_AN.236_1#c74ce6b18.blank?vcp=1&amp;pid=c83a2e6a2&amp;color=0,0,0&amp;vpa=200&amp;vtp=1&amp;bbb=1"/>
          <p:cNvSpPr/>
          <p:nvPr/>
        </p:nvSpPr>
        <p:spPr>
          <a:xfrm>
            <a:off x="508476" y="3264474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恨别鸟惊心</a:t>
            </a:r>
            <a:endParaRPr lang="en-US" altLang="zh-CN" dirty="0"/>
          </a:p>
        </p:txBody>
      </p:sp>
      <p:sp>
        <p:nvSpPr>
          <p:cNvPr id="9" name="QB_6_AN.237_1#c74ce6b18.blank?vcp=1&amp;pid=c83a2e6a2&amp;color=0,0,0&amp;vpa=201&amp;vtp=1&amp;bbb=1"/>
          <p:cNvSpPr/>
          <p:nvPr/>
        </p:nvSpPr>
        <p:spPr>
          <a:xfrm>
            <a:off x="7912575" y="3264474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不畏浮云遮望眼</a:t>
            </a:r>
            <a:endParaRPr lang="en-US" altLang="zh-CN" dirty="0"/>
          </a:p>
        </p:txBody>
      </p:sp>
      <p:sp>
        <p:nvSpPr>
          <p:cNvPr id="10" name="QB_6_AN.238_1#c74ce6b18.blank?vcp=1&amp;pid=c83a2e6a2&amp;color=0,0,0&amp;vpa=202&amp;vtp=1&amp;bbb=1&amp;hb=1"/>
          <p:cNvSpPr/>
          <p:nvPr/>
        </p:nvSpPr>
        <p:spPr>
          <a:xfrm>
            <a:off x="502920" y="3264474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自缘身在最高层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（每句1分，共8分）</a:t>
            </a:r>
            <a:endParaRPr lang="en-US" altLang="zh-CN" dirty="0"/>
          </a:p>
        </p:txBody>
      </p:sp>
      <p:sp>
        <p:nvSpPr>
          <p:cNvPr id="11" name="QB_6_BD.239_1#f5125d46e?sp=1&amp;vcp=1&amp;pid=c83a2e6a2&amp;color=0,0,0&amp;vtp=1&amp;bbb=1&amp;hb=1"/>
          <p:cNvSpPr/>
          <p:nvPr/>
        </p:nvSpPr>
        <p:spPr>
          <a:xfrm>
            <a:off x="502920" y="4090736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4.【2024云南中考】名篇名句默写（每空1分，共6分）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云岭大地山清水秀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，景色宜人，民风淳朴。这里湖泊绿波荡漾、水天一色，有如范仲淹《岳阳楼记》中（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这里处处芳草如茵、繁花似锦，正如白居易《钱塘湖春行》中（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这里百姓生活富足、热情好客，恰如陆游《游山西村》中（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3）“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  <p:sp>
        <p:nvSpPr>
          <p:cNvPr id="12" name="QB_6_AN.240_1#f5125d46e.blank?vcp=1&amp;pid=c83a2e6a2&amp;color=0,0,0&amp;vpa=203&amp;vtp=1&amp;bbb=1"/>
          <p:cNvSpPr/>
          <p:nvPr/>
        </p:nvSpPr>
        <p:spPr>
          <a:xfrm>
            <a:off x="610076" y="489845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上下天光</a:t>
            </a:r>
            <a:endParaRPr lang="en-US" altLang="zh-CN" dirty="0"/>
          </a:p>
        </p:txBody>
      </p:sp>
      <p:sp>
        <p:nvSpPr>
          <p:cNvPr id="13" name="QB_6_AN.241_1#f5125d46e.blank?vcp=1&amp;pid=c83a2e6a2&amp;color=0,0,0&amp;vpa=204&amp;vtp=1&amp;bbb=1"/>
          <p:cNvSpPr/>
          <p:nvPr/>
        </p:nvSpPr>
        <p:spPr>
          <a:xfrm>
            <a:off x="1981676" y="4898456"/>
            <a:ext cx="10810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一碧万顷</a:t>
            </a:r>
            <a:endParaRPr lang="en-US" altLang="zh-CN" dirty="0"/>
          </a:p>
        </p:txBody>
      </p:sp>
      <p:sp>
        <p:nvSpPr>
          <p:cNvPr id="14" name="QB_6_AN.242_1#f5125d46e.blank?vcp=1&amp;pid=c83a2e6a2&amp;color=0,0,0&amp;vpa=205&amp;vtp=1&amp;bbb=1&amp;hb=1"/>
          <p:cNvSpPr/>
          <p:nvPr/>
        </p:nvSpPr>
        <p:spPr>
          <a:xfrm>
            <a:off x="502920" y="4898456"/>
            <a:ext cx="11183112" cy="77914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乱花渐欲迷人眼</a:t>
            </a:r>
            <a:endParaRPr lang="en-US" altLang="zh-CN" dirty="0"/>
          </a:p>
        </p:txBody>
      </p:sp>
      <p:sp>
        <p:nvSpPr>
          <p:cNvPr id="15" name="QB_6_AN.243_1#f5125d46e.blank?vcp=1&amp;pid=c83a2e6a2&amp;color=0,0,0&amp;vpa=206&amp;vtp=1&amp;bbb=1"/>
          <p:cNvSpPr/>
          <p:nvPr/>
        </p:nvSpPr>
        <p:spPr>
          <a:xfrm>
            <a:off x="1194276" y="531755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浅草才能没马蹄</a:t>
            </a:r>
            <a:endParaRPr lang="en-US" altLang="zh-CN" dirty="0"/>
          </a:p>
        </p:txBody>
      </p:sp>
      <p:sp>
        <p:nvSpPr>
          <p:cNvPr id="16" name="QB_6_AN.244_1#f5125d46e.blank?vcp=1&amp;pid=c83a2e6a2&amp;color=0,0,0&amp;vpa=207&amp;vtp=1&amp;bbb=1"/>
          <p:cNvSpPr/>
          <p:nvPr/>
        </p:nvSpPr>
        <p:spPr>
          <a:xfrm>
            <a:off x="9741375" y="5317556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莫笑农家腊酒浑</a:t>
            </a:r>
            <a:endParaRPr lang="en-US" altLang="zh-CN" dirty="0"/>
          </a:p>
        </p:txBody>
      </p:sp>
      <p:sp>
        <p:nvSpPr>
          <p:cNvPr id="17" name="QB_6_AN.245_1#f5125d46e.blank?vcp=1&amp;pid=c83a2e6a2&amp;color=0,0,0&amp;vpa=208&amp;vtp=1&amp;bbb=1"/>
          <p:cNvSpPr/>
          <p:nvPr/>
        </p:nvSpPr>
        <p:spPr>
          <a:xfrm>
            <a:off x="508476" y="5715701"/>
            <a:ext cx="2566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丰年留客足鸡豚（6分）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6_1#e625fda52?sp=1&amp;vcp=1&amp;pid=c83a2e6a2&amp;color=0,0,0&amp;vtp=1&amp;bt=1&amp;bbb=1&amp;hb=1"/>
          <p:cNvSpPr/>
          <p:nvPr/>
        </p:nvSpPr>
        <p:spPr>
          <a:xfrm>
            <a:off x="502920" y="2239965"/>
            <a:ext cx="11183112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5.【2024江苏扬州中考】在①~⑧处填写相应的名句。（8分）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经典古诗文滋养了我们的精神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学而不思则罔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孔子教我们要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富贵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孟子认为外部因素不能使之迷乱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屈服的人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才有资格叫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大丈夫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沉舟侧畔千帆过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，④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刘禹锡在困境中保持乐观向上的人生态度给我们启迪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，⑥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岳阳楼记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范仲淹让我们领略了心系天下的高尚情怀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首向来萧瑟处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，⑦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苏轼用他的人生智慧启发我们顺境不骄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逆境不惧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；“⑧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留取丹心照汗青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文天祥让我们理解了舍生取义的生死观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AN.247_1#e625fda52.blank?vcp=1&amp;pid=c83a2e6a2&amp;color=0,0,0&amp;vpa=209&amp;vtp=1&amp;bbb=1"/>
          <p:cNvSpPr/>
          <p:nvPr/>
        </p:nvSpPr>
        <p:spPr>
          <a:xfrm>
            <a:off x="6096476" y="2628585"/>
            <a:ext cx="1538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思而不学则殆</a:t>
            </a:r>
            <a:endParaRPr lang="en-US" altLang="zh-CN" dirty="0"/>
          </a:p>
        </p:txBody>
      </p:sp>
      <p:sp>
        <p:nvSpPr>
          <p:cNvPr id="4" name="QB_6_AN.248_1#e625fda52.blank?vcp=1&amp;pid=c83a2e6a2&amp;color=0,0,0&amp;vpa=210&amp;vtp=1&amp;bbb=1"/>
          <p:cNvSpPr/>
          <p:nvPr/>
        </p:nvSpPr>
        <p:spPr>
          <a:xfrm>
            <a:off x="1651476" y="3047685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贫贱不能移</a:t>
            </a:r>
            <a:endParaRPr lang="en-US" altLang="zh-CN" dirty="0"/>
          </a:p>
        </p:txBody>
      </p:sp>
      <p:sp>
        <p:nvSpPr>
          <p:cNvPr id="5" name="QB_6_AN.249_1#e625fda52.blank?vcp=1&amp;pid=c83a2e6a2&amp;color=0,0,0&amp;vpa=211&amp;vtp=1&amp;bbb=1"/>
          <p:cNvSpPr/>
          <p:nvPr/>
        </p:nvSpPr>
        <p:spPr>
          <a:xfrm>
            <a:off x="3480276" y="3047685"/>
            <a:ext cx="13096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威武不能屈</a:t>
            </a:r>
            <a:endParaRPr lang="en-US" altLang="zh-CN" dirty="0"/>
          </a:p>
        </p:txBody>
      </p:sp>
      <p:sp>
        <p:nvSpPr>
          <p:cNvPr id="6" name="QB_6_AN.250_1#e625fda52.blank?vcp=1&amp;pid=c83a2e6a2&amp;color=0,0,0&amp;vpa=212&amp;vtp=1&amp;bbb=1"/>
          <p:cNvSpPr/>
          <p:nvPr/>
        </p:nvSpPr>
        <p:spPr>
          <a:xfrm>
            <a:off x="3581876" y="346678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病树前头万木春</a:t>
            </a:r>
            <a:endParaRPr lang="en-US" altLang="zh-CN" dirty="0"/>
          </a:p>
        </p:txBody>
      </p:sp>
      <p:sp>
        <p:nvSpPr>
          <p:cNvPr id="7" name="QB_6_AN.251_1#e625fda52.blank?vcp=1&amp;pid=c83a2e6a2&amp;color=0,0,0&amp;vpa=213&amp;vtp=1&amp;bbb=1"/>
          <p:cNvSpPr/>
          <p:nvPr/>
        </p:nvSpPr>
        <p:spPr>
          <a:xfrm>
            <a:off x="737076" y="388588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先天下之忧而忧</a:t>
            </a:r>
            <a:endParaRPr lang="en-US" altLang="zh-CN" dirty="0"/>
          </a:p>
        </p:txBody>
      </p:sp>
      <p:sp>
        <p:nvSpPr>
          <p:cNvPr id="8" name="QB_6_AN.252_1#e625fda52.blank?vcp=1&amp;pid=c83a2e6a2&amp;color=0,0,0&amp;vpa=214&amp;vtp=1&amp;bbb=1"/>
          <p:cNvSpPr/>
          <p:nvPr/>
        </p:nvSpPr>
        <p:spPr>
          <a:xfrm>
            <a:off x="3023076" y="388588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后天下之乐而乐</a:t>
            </a:r>
            <a:endParaRPr lang="en-US" altLang="zh-CN" dirty="0"/>
          </a:p>
        </p:txBody>
      </p:sp>
      <p:sp>
        <p:nvSpPr>
          <p:cNvPr id="9" name="QB_6_AN.253_1#e625fda52.blank?vcp=1&amp;pid=c83a2e6a2&amp;color=0,0,0&amp;vpa=215&amp;vtp=1&amp;bbb=1"/>
          <p:cNvSpPr/>
          <p:nvPr/>
        </p:nvSpPr>
        <p:spPr>
          <a:xfrm>
            <a:off x="3023076" y="4304985"/>
            <a:ext cx="1766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也无风雨也无晴</a:t>
            </a:r>
            <a:endParaRPr lang="en-US" altLang="zh-CN" dirty="0"/>
          </a:p>
        </p:txBody>
      </p:sp>
      <p:sp>
        <p:nvSpPr>
          <p:cNvPr id="10" name="QB_6_AN.254_1#e625fda52.blank?vcp=1&amp;pid=c83a2e6a2&amp;color=0,0,0&amp;vpa=216&amp;vtp=1&amp;bbb=1&amp;hb=1"/>
          <p:cNvSpPr/>
          <p:nvPr/>
        </p:nvSpPr>
        <p:spPr>
          <a:xfrm>
            <a:off x="502920" y="4304985"/>
            <a:ext cx="11183112" cy="7789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人生自古谁无死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（每空1分，共8分）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5_1#1400961e2?sp=1&amp;vcp=1&amp;pid=c83a2e6a2&amp;color=0,0,0&amp;vtp=1&amp;bt=1&amp;bbb=1"/>
          <p:cNvSpPr/>
          <p:nvPr/>
        </p:nvSpPr>
        <p:spPr>
          <a:xfrm>
            <a:off x="502920" y="1247936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6.【2024重庆中考（A卷）】请按要求填空。（10分）</a:t>
            </a:r>
            <a:endParaRPr lang="en-US" altLang="zh-CN" sz="1800" dirty="0"/>
          </a:p>
        </p:txBody>
      </p:sp>
      <p:graphicFrame>
        <p:nvGraphicFramePr>
          <p:cNvPr id="37" name="QB_6_BD.255_2#1400961e2?colgroup=48&amp;vcp=1&amp;pid=c83a2e6a2&amp;color=0,0,0&amp;vtp=1&amp;bbb=1&amp;hb=1"/>
          <p:cNvGraphicFramePr>
            <a:graphicFrameLocks noGrp="1"/>
          </p:cNvGraphicFramePr>
          <p:nvPr/>
        </p:nvGraphicFramePr>
        <p:xfrm>
          <a:off x="502920" y="1729393"/>
          <a:ext cx="11146536" cy="4360101"/>
        </p:xfrm>
        <a:graphic>
          <a:graphicData uri="http://schemas.openxmlformats.org/drawingml/2006/table">
            <a:tbl>
              <a:tblPr/>
              <a:tblGrid>
                <a:gridCol w="758952"/>
                <a:gridCol w="10387584"/>
              </a:tblGrid>
              <a:tr h="385382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水蕴情思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45669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水寄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愁绪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杨花落尽子规啼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李白《闻王昌龄左迁龙标遥有此寄》）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水流潺潺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流淌着对友人的担忧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日暮乡关何处是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崔颢《黄鹤楼》）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波涛浩渺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承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载着游子的乡愁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商女不知亡国恨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杜牧《泊秦淮》）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江水瑟瑟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蕴含着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家国之忧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0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水养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柳宗元寻山访胜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隔篁竹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闻水声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小石潭记》）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心生愉悦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白居易踏春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寻美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“⑤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绿杨阴里白沙堤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”（《钱塘湖春行》）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流连忘返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王湾行舟绿水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风正一帆悬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”（《次北固山下》）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心旷神怡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0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光阴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临水驻足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“⑦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”（《〈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论语〉十二章》）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让人喟叹时光易逝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登高望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远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“⑨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悠悠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⑩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辛弃疾《南乡子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·登京口北固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亭有怀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令人感叹世事沧桑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256_1#1400961e2.blank?vcp=1&amp;pid=c83a2e6a2&amp;color=0,0,0&amp;vpa=217&amp;vtp=1&amp;bbb=1"/>
          <p:cNvSpPr/>
          <p:nvPr/>
        </p:nvSpPr>
        <p:spPr>
          <a:xfrm>
            <a:off x="3942928" y="2107726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闻道龙标过五溪</a:t>
            </a:r>
            <a:endParaRPr lang="en-US" altLang="zh-CN" dirty="0"/>
          </a:p>
        </p:txBody>
      </p:sp>
      <p:sp>
        <p:nvSpPr>
          <p:cNvPr id="5" name="QB_6_AN.257_1#1400961e2.blank?vcp=1&amp;pid=c83a2e6a2&amp;color=0,0,0&amp;vpa=218&amp;vtp=1&amp;bbb=1"/>
          <p:cNvSpPr/>
          <p:nvPr/>
        </p:nvSpPr>
        <p:spPr>
          <a:xfrm>
            <a:off x="5771728" y="2476026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烟波江上使人愁</a:t>
            </a:r>
            <a:endParaRPr lang="en-US" altLang="zh-CN" dirty="0"/>
          </a:p>
        </p:txBody>
      </p:sp>
      <p:sp>
        <p:nvSpPr>
          <p:cNvPr id="6" name="QB_6_AN.258_1#1400961e2.blank?vcp=1&amp;pid=c83a2e6a2&amp;color=0,0,0&amp;vpa=219&amp;vtp=1&amp;bbb=1"/>
          <p:cNvSpPr/>
          <p:nvPr/>
        </p:nvSpPr>
        <p:spPr>
          <a:xfrm>
            <a:off x="5301828" y="2844326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隔江犹唱后庭花</a:t>
            </a:r>
            <a:endParaRPr lang="en-US" altLang="zh-CN" dirty="0"/>
          </a:p>
        </p:txBody>
      </p:sp>
      <p:sp>
        <p:nvSpPr>
          <p:cNvPr id="7" name="QB_6_AN.259_1#1400961e2.blank?vcp=1&amp;pid=c83a2e6a2&amp;color=0,0,0&amp;vpa=220&amp;vtp=1&amp;bbb=1"/>
          <p:cNvSpPr/>
          <p:nvPr/>
        </p:nvSpPr>
        <p:spPr>
          <a:xfrm>
            <a:off x="5746328" y="3570258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如鸣珮环</a:t>
            </a:r>
            <a:endParaRPr lang="en-US" altLang="zh-CN" dirty="0"/>
          </a:p>
        </p:txBody>
      </p:sp>
      <p:sp>
        <p:nvSpPr>
          <p:cNvPr id="8" name="QB_6_AN.260_1#1400961e2.blank?vcp=1&amp;pid=c83a2e6a2&amp;color=0,0,0&amp;vpa=221&amp;vtp=1&amp;bbb=1"/>
          <p:cNvSpPr/>
          <p:nvPr/>
        </p:nvSpPr>
        <p:spPr>
          <a:xfrm>
            <a:off x="2342728" y="3938559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最爱湖东行不足</a:t>
            </a:r>
            <a:endParaRPr lang="en-US" altLang="zh-CN" dirty="0"/>
          </a:p>
        </p:txBody>
      </p:sp>
      <p:sp>
        <p:nvSpPr>
          <p:cNvPr id="9" name="QB_6_AN.261_1#1400961e2.blank?vcp=1&amp;pid=c83a2e6a2&amp;color=0,0,0&amp;vpa=222&amp;vtp=1&amp;bbb=1"/>
          <p:cNvSpPr/>
          <p:nvPr/>
        </p:nvSpPr>
        <p:spPr>
          <a:xfrm>
            <a:off x="1339428" y="4284887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潮平两岸阔</a:t>
            </a:r>
            <a:endParaRPr lang="en-US" altLang="zh-CN" dirty="0"/>
          </a:p>
        </p:txBody>
      </p:sp>
      <p:sp>
        <p:nvSpPr>
          <p:cNvPr id="10" name="QB_6_AN.262_1#1400961e2.blank?vcp=1&amp;pid=c83a2e6a2&amp;color=0,0,0&amp;vpa=223&amp;vtp=1&amp;bbb=1"/>
          <p:cNvSpPr/>
          <p:nvPr/>
        </p:nvSpPr>
        <p:spPr>
          <a:xfrm>
            <a:off x="2799928" y="4632740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逝者如斯夫</a:t>
            </a:r>
            <a:endParaRPr lang="en-US" altLang="zh-CN" dirty="0"/>
          </a:p>
        </p:txBody>
      </p:sp>
      <p:sp>
        <p:nvSpPr>
          <p:cNvPr id="11" name="QB_6_AN.263_1#1400961e2.blank?vcp=1&amp;pid=c83a2e6a2&amp;color=0,0,0&amp;vpa=224&amp;vtp=1&amp;bbb=1"/>
          <p:cNvSpPr/>
          <p:nvPr/>
        </p:nvSpPr>
        <p:spPr>
          <a:xfrm>
            <a:off x="4616028" y="4632740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不舍昼夜</a:t>
            </a:r>
            <a:endParaRPr lang="en-US" altLang="zh-CN" dirty="0"/>
          </a:p>
        </p:txBody>
      </p:sp>
      <p:sp>
        <p:nvSpPr>
          <p:cNvPr id="12" name="QB_6_AN.264_1#1400961e2.blank?vcp=1&amp;pid=c83a2e6a2&amp;color=0,0,0&amp;vpa=225&amp;vtp=1&amp;bbb=1"/>
          <p:cNvSpPr/>
          <p:nvPr/>
        </p:nvSpPr>
        <p:spPr>
          <a:xfrm>
            <a:off x="2114128" y="5001041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千古兴亡多少事</a:t>
            </a:r>
            <a:endParaRPr lang="en-US" altLang="zh-CN" dirty="0"/>
          </a:p>
        </p:txBody>
      </p:sp>
      <p:sp>
        <p:nvSpPr>
          <p:cNvPr id="13" name="QB_6_AN.265_1#1400961e2.blank?vcp=1&amp;pid=c83a2e6a2&amp;color=0,0,0&amp;vpa=226&amp;vtp=1&amp;bbb=1"/>
          <p:cNvSpPr/>
          <p:nvPr/>
        </p:nvSpPr>
        <p:spPr>
          <a:xfrm>
            <a:off x="1568028" y="5369340"/>
            <a:ext cx="6681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不尽长江滚滚流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（10分。每空1分。如出现错别字，该空不得分）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66_1#6bf983346?sp=1&amp;vcp=1&amp;pid=c83a2e6a2&amp;color=0,0,0&amp;vtp=1&amp;bt=1&amp;bbb=1"/>
          <p:cNvSpPr/>
          <p:nvPr/>
        </p:nvSpPr>
        <p:spPr>
          <a:xfrm>
            <a:off x="502920" y="156972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7.【2024重庆中考（B卷）】“用典”可让古诗词言简而意丰。请按提示填空。（10分）</a:t>
            </a:r>
            <a:endParaRPr lang="en-US" altLang="zh-CN" sz="1800" dirty="0"/>
          </a:p>
        </p:txBody>
      </p:sp>
      <p:graphicFrame>
        <p:nvGraphicFramePr>
          <p:cNvPr id="38" name="QB_6_BD.266_2#6bf983346?colgroup=48&amp;vcp=1&amp;pid=c83a2e6a2&amp;color=0,0,0&amp;vtp=1&amp;bbb=1&amp;hb=1"/>
          <p:cNvGraphicFramePr>
            <a:graphicFrameLocks noGrp="1"/>
          </p:cNvGraphicFramePr>
          <p:nvPr/>
        </p:nvGraphicFramePr>
        <p:xfrm>
          <a:off x="502920" y="2051179"/>
          <a:ext cx="11146536" cy="3691763"/>
        </p:xfrm>
        <a:graphic>
          <a:graphicData uri="http://schemas.openxmlformats.org/drawingml/2006/table">
            <a:tbl>
              <a:tblPr/>
              <a:tblGrid>
                <a:gridCol w="987552"/>
                <a:gridCol w="10158984"/>
              </a:tblGrid>
              <a:tr h="385191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古诗词中的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用典”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45986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引用历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史人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物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商女不知亡国恨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杜牧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泊秦淮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暗讽权贵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失望愤慨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范仲淹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渔家傲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秋思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思乡心切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仍立志戍边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“④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苏轼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江城子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密州出猎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壮志难酬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渴望重用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0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引用传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说故事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怀旧空吟闻笛赋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刘禹锡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酬乐天扬州初逢席上见赠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抒写物是人非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之感慨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“⑦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提携玉龙为君死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李贺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雁门太守行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力表尽忠报国之决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心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“⑧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青鸟殷勤为探看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李商隐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无题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寄托绵绵相思之情意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引用文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学作品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“⑨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⑩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辛弃疾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破阵子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为陈同甫赋壮词以寄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金戈铁马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纵横沙场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是多少爱国志士的梦想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267_1#6bf983346.blank?vcp=1&amp;pid=c83a2e6a2&amp;color=0,0,0&amp;vpa=227&amp;vtp=1&amp;bbb=1"/>
          <p:cNvSpPr/>
          <p:nvPr/>
        </p:nvSpPr>
        <p:spPr>
          <a:xfrm>
            <a:off x="3714328" y="261506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隔江犹唱后庭花</a:t>
            </a:r>
            <a:endParaRPr lang="en-US" altLang="zh-CN" dirty="0"/>
          </a:p>
        </p:txBody>
      </p:sp>
      <p:sp>
        <p:nvSpPr>
          <p:cNvPr id="5" name="QB_6_AN.268_1#6bf983346.blank?vcp=1&amp;pid=c83a2e6a2&amp;color=0,0,0&amp;vpa=228&amp;vtp=1&amp;bbb=1&amp;hb=1"/>
          <p:cNvSpPr/>
          <p:nvPr/>
        </p:nvSpPr>
        <p:spPr>
          <a:xfrm>
            <a:off x="1511672" y="2615060"/>
            <a:ext cx="10031984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浊酒一杯家万里</a:t>
            </a:r>
            <a:endParaRPr lang="en-US" altLang="zh-CN" dirty="0"/>
          </a:p>
        </p:txBody>
      </p:sp>
      <p:sp>
        <p:nvSpPr>
          <p:cNvPr id="6" name="QB_6_AN.269_1#6bf983346.blank?vcp=1&amp;pid=c83a2e6a2&amp;color=0,0,0&amp;vpa=229&amp;vtp=1&amp;bbb=1"/>
          <p:cNvSpPr/>
          <p:nvPr/>
        </p:nvSpPr>
        <p:spPr>
          <a:xfrm>
            <a:off x="3041228" y="2983360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燕然未勒归无计</a:t>
            </a:r>
            <a:endParaRPr lang="en-US" altLang="zh-CN" dirty="0"/>
          </a:p>
        </p:txBody>
      </p:sp>
      <p:sp>
        <p:nvSpPr>
          <p:cNvPr id="7" name="QB_6_AN.270_1#6bf983346.blank?vcp=1&amp;pid=c83a2e6a2&amp;color=0,0,0&amp;vpa=230&amp;vtp=1&amp;bbb=1&amp;hb=1"/>
          <p:cNvSpPr/>
          <p:nvPr/>
        </p:nvSpPr>
        <p:spPr>
          <a:xfrm>
            <a:off x="1511672" y="2983360"/>
            <a:ext cx="10031984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持节云中</a:t>
            </a:r>
            <a:endParaRPr lang="en-US" altLang="zh-CN" dirty="0"/>
          </a:p>
        </p:txBody>
      </p:sp>
      <p:sp>
        <p:nvSpPr>
          <p:cNvPr id="8" name="QB_6_AN.271_1#6bf983346.blank?vcp=1&amp;pid=c83a2e6a2&amp;color=0,0,0&amp;vpa=231&amp;vtp=1&amp;bbb=1"/>
          <p:cNvSpPr/>
          <p:nvPr/>
        </p:nvSpPr>
        <p:spPr>
          <a:xfrm>
            <a:off x="2469728" y="3329688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何日遣冯唐</a:t>
            </a:r>
            <a:endParaRPr lang="en-US" altLang="zh-CN" dirty="0"/>
          </a:p>
        </p:txBody>
      </p:sp>
      <p:sp>
        <p:nvSpPr>
          <p:cNvPr id="9" name="QB_6_AN.272_1#6bf983346.blank?vcp=1&amp;pid=c83a2e6a2&amp;color=0,0,0&amp;vpa=232&amp;vtp=1&amp;bbb=1"/>
          <p:cNvSpPr/>
          <p:nvPr/>
        </p:nvSpPr>
        <p:spPr>
          <a:xfrm>
            <a:off x="3714328" y="3895028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到乡翻似烂柯人</a:t>
            </a:r>
            <a:endParaRPr lang="en-US" altLang="zh-CN" dirty="0"/>
          </a:p>
        </p:txBody>
      </p:sp>
      <p:sp>
        <p:nvSpPr>
          <p:cNvPr id="10" name="QB_6_AN.273_1#6bf983346.blank?vcp=1&amp;pid=c83a2e6a2&amp;color=0,0,0&amp;vpa=233&amp;vtp=1&amp;bbb=1"/>
          <p:cNvSpPr/>
          <p:nvPr/>
        </p:nvSpPr>
        <p:spPr>
          <a:xfrm>
            <a:off x="2799928" y="4263328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报君黄金台上意</a:t>
            </a:r>
            <a:endParaRPr lang="en-US" altLang="zh-CN" dirty="0"/>
          </a:p>
        </p:txBody>
      </p:sp>
      <p:sp>
        <p:nvSpPr>
          <p:cNvPr id="11" name="QB_6_AN.274_1#6bf983346.blank?vcp=1&amp;pid=c83a2e6a2&amp;color=0,0,0&amp;vpa=234&amp;vtp=1&amp;bbb=1"/>
          <p:cNvSpPr/>
          <p:nvPr/>
        </p:nvSpPr>
        <p:spPr>
          <a:xfrm>
            <a:off x="2342728" y="4609658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蓬山此去无多路</a:t>
            </a:r>
            <a:endParaRPr lang="en-US" altLang="zh-CN" dirty="0"/>
          </a:p>
        </p:txBody>
      </p:sp>
      <p:sp>
        <p:nvSpPr>
          <p:cNvPr id="12" name="QB_6_AN.275_1#6bf983346.blank?vcp=1&amp;pid=c83a2e6a2&amp;color=0,0,0&amp;vpa=235&amp;vtp=1&amp;bbb=1"/>
          <p:cNvSpPr/>
          <p:nvPr/>
        </p:nvSpPr>
        <p:spPr>
          <a:xfrm>
            <a:off x="2355428" y="5002532"/>
            <a:ext cx="15382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马作的卢飞快</a:t>
            </a:r>
            <a:endParaRPr lang="en-US" altLang="zh-CN" dirty="0"/>
          </a:p>
        </p:txBody>
      </p:sp>
      <p:sp>
        <p:nvSpPr>
          <p:cNvPr id="13" name="QB_6_AN.276_1#6bf983346.blank?vcp=1&amp;pid=c83a2e6a2&amp;color=0,0,0&amp;vpa=236&amp;vtp=1&amp;bbb=1"/>
          <p:cNvSpPr/>
          <p:nvPr/>
        </p:nvSpPr>
        <p:spPr>
          <a:xfrm>
            <a:off x="4400128" y="5002532"/>
            <a:ext cx="24526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弓如霹雳弦惊（10分）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7_1#77c662283?sp=1&amp;vcp=1&amp;pid=c83a2e6a2&amp;color=0,0,0&amp;vtp=1&amp;bt=1&amp;bbb=1&amp;hb=1"/>
          <p:cNvSpPr/>
          <p:nvPr/>
        </p:nvSpPr>
        <p:spPr>
          <a:xfrm>
            <a:off x="502920" y="1159640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8.【2024山西中考】学校诗社举办“寻古人雅趣”活动。下面是小宇同学制作的诗文名句练习卡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，请将空缺处的古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诗文原句填写在横线上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。（10分）</a:t>
            </a:r>
            <a:endParaRPr lang="en-US" altLang="zh-CN" dirty="0"/>
          </a:p>
        </p:txBody>
      </p:sp>
      <p:graphicFrame>
        <p:nvGraphicFramePr>
          <p:cNvPr id="39" name="QB_6_BD.277_2#77c662283?colgroup=2,45&amp;vcp=1&amp;pid=c83a2e6a2&amp;color=0,0,0&amp;vtp=1&amp;bbb=1&amp;hb=1"/>
          <p:cNvGraphicFramePr>
            <a:graphicFrameLocks noGrp="1"/>
          </p:cNvGraphicFramePr>
          <p:nvPr/>
        </p:nvGraphicFramePr>
        <p:xfrm>
          <a:off x="502920" y="2067817"/>
          <a:ext cx="11155680" cy="4092829"/>
        </p:xfrm>
        <a:graphic>
          <a:graphicData uri="http://schemas.openxmlformats.org/drawingml/2006/table">
            <a:tbl>
              <a:tblPr/>
              <a:tblGrid>
                <a:gridCol w="658368"/>
                <a:gridCol w="10497312"/>
              </a:tblGrid>
              <a:tr h="149479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极目</a:t>
                      </a:r>
                      <a:endParaRPr lang="en-US" altLang="zh-CN" sz="1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皆趣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（1）“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采菊东篱下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篱下采菊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物我两忘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闲适恬淡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（陶渊明《饮酒（其五）》）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2）“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海日生残夜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光阴流转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时序交替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富有理趣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（王湾《次北固山下》）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（3）“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阅金经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远离世俗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雅音相伴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墨香静心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（刘禹锡《陋室铭》）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（4）“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泰山南北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一明一暗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相映成趣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（杜甫《望岳》）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19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趣由</a:t>
                      </a:r>
                      <a:endParaRPr lang="en-US" altLang="zh-CN" sz="1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（5）“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日月之行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沧海壮阔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吞吐日月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豪情满怀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（曹操《观沧海》）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（6）“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静影沉璧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皎皎月色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一泻千里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月影如玉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（范仲淹《岳阳楼记》）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7）“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从今若许闲乘月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月夜闲游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寻访村民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兴味盎然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（陆游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《游山西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村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（8）“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水天相连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如梦似幻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美妙绝伦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李清照《渔家傲》）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寻美的眼睛里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万物皆趣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诗意的想象中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趣味无穷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4" name="QB_6_AN.278_1#77c662283.blank?vcp=1&amp;pid=c83a2e6a2&amp;color=0,0,0&amp;vpa=237&amp;vtp=1&amp;bbb=1"/>
          <p:cNvSpPr/>
          <p:nvPr/>
        </p:nvSpPr>
        <p:spPr>
          <a:xfrm>
            <a:off x="3270844" y="2079818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悠然见南山</a:t>
            </a:r>
            <a:endParaRPr lang="en-US" altLang="zh-CN" dirty="0"/>
          </a:p>
        </p:txBody>
      </p:sp>
      <p:sp>
        <p:nvSpPr>
          <p:cNvPr id="5" name="QB_6_AN.279_1#77c662283.blank?vcp=1&amp;pid=c83a2e6a2&amp;color=0,0,0&amp;vpa=238&amp;vtp=1&amp;bbb=1"/>
          <p:cNvSpPr/>
          <p:nvPr/>
        </p:nvSpPr>
        <p:spPr>
          <a:xfrm>
            <a:off x="3270844" y="2448119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江春入旧年</a:t>
            </a:r>
            <a:endParaRPr lang="en-US" altLang="zh-CN" dirty="0"/>
          </a:p>
        </p:txBody>
      </p:sp>
      <p:sp>
        <p:nvSpPr>
          <p:cNvPr id="6" name="QB_6_AN.280_1#77c662283.blank?vcp=1&amp;pid=c83a2e6a2&amp;color=0,0,0&amp;vpa=239&amp;vtp=1&amp;bbb=1"/>
          <p:cNvSpPr/>
          <p:nvPr/>
        </p:nvSpPr>
        <p:spPr>
          <a:xfrm>
            <a:off x="1911944" y="2816419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可以调素琴</a:t>
            </a:r>
            <a:endParaRPr lang="en-US" altLang="zh-CN" dirty="0"/>
          </a:p>
        </p:txBody>
      </p:sp>
      <p:sp>
        <p:nvSpPr>
          <p:cNvPr id="7" name="QB_6_AN.281_1#77c662283.blank?vcp=1&amp;pid=c83a2e6a2&amp;color=0,0,0&amp;vpa=240&amp;vtp=1&amp;bbb=1"/>
          <p:cNvSpPr/>
          <p:nvPr/>
        </p:nvSpPr>
        <p:spPr>
          <a:xfrm>
            <a:off x="1911944" y="3162748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造化钟神秀</a:t>
            </a:r>
            <a:endParaRPr lang="en-US" altLang="zh-CN" dirty="0"/>
          </a:p>
        </p:txBody>
      </p:sp>
      <p:sp>
        <p:nvSpPr>
          <p:cNvPr id="8" name="QB_6_AN.282_1#77c662283.blank?vcp=1&amp;pid=c83a2e6a2&amp;color=0,0,0&amp;vpa=241&amp;vtp=1&amp;bbb=1"/>
          <p:cNvSpPr/>
          <p:nvPr/>
        </p:nvSpPr>
        <p:spPr>
          <a:xfrm>
            <a:off x="3499444" y="3162748"/>
            <a:ext cx="13096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阴阳割昏晓</a:t>
            </a:r>
            <a:endParaRPr lang="en-US" altLang="zh-CN" dirty="0"/>
          </a:p>
        </p:txBody>
      </p:sp>
      <p:sp>
        <p:nvSpPr>
          <p:cNvPr id="9" name="QB_6_AN.283_1#77c662283.blank?vcp=1&amp;pid=c83a2e6a2&amp;color=0,0,0&amp;vpa=242&amp;vtp=1&amp;bbb=1"/>
          <p:cNvSpPr/>
          <p:nvPr/>
        </p:nvSpPr>
        <p:spPr>
          <a:xfrm>
            <a:off x="3042244" y="3562924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若出其中</a:t>
            </a:r>
            <a:endParaRPr lang="en-US" altLang="zh-CN" dirty="0"/>
          </a:p>
        </p:txBody>
      </p:sp>
      <p:sp>
        <p:nvSpPr>
          <p:cNvPr id="10" name="QB_6_AN.284_1#77c662283.blank?vcp=1&amp;pid=c83a2e6a2&amp;color=0,0,0&amp;vpa=243&amp;vtp=1&amp;bbb=1"/>
          <p:cNvSpPr/>
          <p:nvPr/>
        </p:nvSpPr>
        <p:spPr>
          <a:xfrm>
            <a:off x="1911944" y="3931225"/>
            <a:ext cx="10810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浮光跃金</a:t>
            </a:r>
            <a:endParaRPr lang="en-US" altLang="zh-CN" dirty="0"/>
          </a:p>
        </p:txBody>
      </p:sp>
      <p:sp>
        <p:nvSpPr>
          <p:cNvPr id="11" name="QB_6_AN.285_1#77c662283.blank?vcp=1&amp;pid=c83a2e6a2&amp;color=0,0,0&amp;vpa=244&amp;vtp=1&amp;bbb=1"/>
          <p:cNvSpPr/>
          <p:nvPr/>
        </p:nvSpPr>
        <p:spPr>
          <a:xfrm>
            <a:off x="3728044" y="4299524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拄杖无时夜叩门</a:t>
            </a:r>
            <a:endParaRPr lang="en-US" altLang="zh-CN" dirty="0"/>
          </a:p>
        </p:txBody>
      </p:sp>
      <p:sp>
        <p:nvSpPr>
          <p:cNvPr id="12" name="QB_6_AN.286_1#77c662283.blank?vcp=1&amp;pid=c83a2e6a2&amp;color=0,0,0&amp;vpa=245&amp;vtp=1&amp;bbb=1"/>
          <p:cNvSpPr/>
          <p:nvPr/>
        </p:nvSpPr>
        <p:spPr>
          <a:xfrm>
            <a:off x="1911944" y="5036124"/>
            <a:ext cx="1766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天接云涛连晓雾</a:t>
            </a:r>
            <a:endParaRPr lang="en-US" altLang="zh-CN" dirty="0"/>
          </a:p>
        </p:txBody>
      </p:sp>
      <p:sp>
        <p:nvSpPr>
          <p:cNvPr id="13" name="QB_6_AN.287_1#77c662283.blank?vcp=1&amp;pid=c83a2e6a2&amp;color=0,0,0&amp;vpa=246&amp;vtp=1&amp;bbb=1"/>
          <p:cNvSpPr/>
          <p:nvPr/>
        </p:nvSpPr>
        <p:spPr>
          <a:xfrm>
            <a:off x="3956644" y="5036124"/>
            <a:ext cx="26812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星河欲转千帆舞（10分）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fccecdf1.fixed?vcp=1&amp;pid=3fcaf1f99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模块一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积累与运用</a:t>
            </a:r>
            <a:endParaRPr lang="en-US" altLang="zh-CN" sz="6600" dirty="0"/>
          </a:p>
        </p:txBody>
      </p:sp>
      <p:pic>
        <p:nvPicPr>
          <p:cNvPr id="3" name="C_2#cfccecdf1.fixed?vcp=1&amp;pid=3fcaf1f9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0857f9b9.fixed?vcp=1&amp;pid=cfccecdf1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专题四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古诗文默写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b0857f9b9?lid=7d3127638&amp;cid=7d3127638&amp;vtp=1&amp;bt=1&amp;bbb=1">
            <a:hlinkClick r:id="rId1" action="ppaction://hlinksldjump"/>
          </p:cNvPr>
          <p:cNvSpPr/>
          <p:nvPr/>
        </p:nvSpPr>
        <p:spPr>
          <a:xfrm>
            <a:off x="3666744" y="2121408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altLang="zh-CN" sz="2800" dirty="0"/>
          </a:p>
        </p:txBody>
      </p:sp>
      <p:sp>
        <p:nvSpPr>
          <p:cNvPr id="3" name="C_1#目录1:b0857f9b9?lid=38cec1cdf&amp;cid=38cec1cdf&amp;vtp=1&amp;bbb=1">
            <a:hlinkClick r:id="rId2" action="ppaction://hlinksldjump"/>
          </p:cNvPr>
          <p:cNvSpPr/>
          <p:nvPr/>
        </p:nvSpPr>
        <p:spPr>
          <a:xfrm>
            <a:off x="3666744" y="309067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altLang="zh-CN" sz="2800" dirty="0"/>
          </a:p>
        </p:txBody>
      </p:sp>
      <p:sp>
        <p:nvSpPr>
          <p:cNvPr id="4" name="C_1#目录1:b0857f9b9?lid=bc1119157&amp;cid=bc1119157&amp;vtp=1&amp;bbb=1">
            <a:hlinkClick r:id="rId3" action="ppaction://hlinksldjump"/>
          </p:cNvPr>
          <p:cNvSpPr/>
          <p:nvPr/>
        </p:nvSpPr>
        <p:spPr>
          <a:xfrm>
            <a:off x="3666744" y="4059936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3127638.fixed?vcp=1&amp;pid=b0857f9b9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浙江真题诊断练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_1#000d534fd?sp=1&amp;vcp=1&amp;pid=97e13355f&amp;color=0,0,0&amp;vtp=1&amp;bt=1&amp;bbb=1&amp;hb=1"/>
          <p:cNvSpPr/>
          <p:nvPr/>
        </p:nvSpPr>
        <p:spPr>
          <a:xfrm>
            <a:off x="502920" y="900000"/>
            <a:ext cx="11183112" cy="3097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1.[2024浙江中考节选]根据段落的语境填写古诗文名句。(4分)</a:t>
            </a:r>
            <a:endParaRPr lang="en-US" altLang="zh-CN" sz="1800" dirty="0"/>
          </a:p>
          <a:p>
            <a:pPr algn="l"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endParaRPr lang="en-US" altLang="zh-CN" dirty="0"/>
          </a:p>
        </p:txBody>
      </p:sp>
      <p:sp>
        <p:nvSpPr>
          <p:cNvPr id="22" name="文本框 21"/>
          <p:cNvSpPr txBox="1"/>
          <p:nvPr/>
        </p:nvSpPr>
        <p:spPr>
          <a:xfrm>
            <a:off x="529590" y="1517650"/>
            <a:ext cx="11164570" cy="32696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志向有多高远,天地就有多辽阔。在《望岳》中,杜甫以“会当凌绝顶,①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”表达勇于攀登高峰的理想;在《过零丁洋》中,文天祥用“人生自古谁无死?②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　”彰显舍生取义的气节;在《岳阳楼记》中,范仲淹以“③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,④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”抒写先忧后乐的抱负。 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26630" y="1614805"/>
            <a:ext cx="16586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　一览众山小　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61330" y="198310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　留取丹心照汗青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57755" y="2444115"/>
            <a:ext cx="2144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　先天下之忧而忧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84800" y="2382520"/>
            <a:ext cx="24187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　后天下之乐而乐　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_1#000d534fd?sp=1&amp;vcp=1&amp;pid=97e13355f&amp;color=0,0,0&amp;vtp=1&amp;bt=1&amp;bbb=1&amp;hb=1"/>
          <p:cNvSpPr/>
          <p:nvPr/>
        </p:nvSpPr>
        <p:spPr>
          <a:xfrm>
            <a:off x="502920" y="900000"/>
            <a:ext cx="11183112" cy="3097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2.【2023杭州中考】在下面横线上填写古诗文名句。（10分）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想象让思绪穿越季节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忽如一夜春风来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想象让豪情连接宇宙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星汉灿烂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若出其里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想象令诗人沉浸他日团聚的情境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何当共剪西窗烛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，④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象助词人再现壮美的梦中奇景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天接云涛连晓雾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，⑤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怒而飞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，⑥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是庄子对大鹏的瑰丽想象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芳草鲜美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，⑦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是陶渊明对心中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桃源的真切描画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。“⑧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，⑨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李白畅想沧海扬帆的美好前程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；“⑩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弓如霹雳弦惊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辛弃疾回想沙场驰骋的壮阔场景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AN.2_1#000d534fd.blank?vcp=1&amp;pid=97e13355f&amp;color=0,0,0&amp;vpa=1&amp;vtp=1&amp;bbb=1"/>
          <p:cNvSpPr/>
          <p:nvPr/>
        </p:nvSpPr>
        <p:spPr>
          <a:xfrm>
            <a:off x="5410676" y="1256997"/>
            <a:ext cx="17668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千树万树梨花开</a:t>
            </a:r>
            <a:endParaRPr lang="en-US" altLang="zh-CN" dirty="0"/>
          </a:p>
        </p:txBody>
      </p:sp>
      <p:sp>
        <p:nvSpPr>
          <p:cNvPr id="4" name="QB_6_AN.3_1#000d534fd.blank?vcp=1&amp;pid=97e13355f&amp;color=0,0,0&amp;vpa=2&amp;vtp=1&amp;bbb=1"/>
          <p:cNvSpPr/>
          <p:nvPr/>
        </p:nvSpPr>
        <p:spPr>
          <a:xfrm>
            <a:off x="10185875" y="1256997"/>
            <a:ext cx="10810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日月之行</a:t>
            </a:r>
            <a:endParaRPr lang="en-US" altLang="zh-CN" dirty="0"/>
          </a:p>
        </p:txBody>
      </p:sp>
      <p:sp>
        <p:nvSpPr>
          <p:cNvPr id="5" name="QB_6_AN.4_1#000d534fd.blank?vcp=1&amp;pid=97e13355f&amp;color=0,0,0&amp;vpa=3&amp;vtp=1&amp;bbb=1"/>
          <p:cNvSpPr/>
          <p:nvPr/>
        </p:nvSpPr>
        <p:spPr>
          <a:xfrm>
            <a:off x="737076" y="1650697"/>
            <a:ext cx="10810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若出其中</a:t>
            </a:r>
            <a:endParaRPr lang="en-US" altLang="zh-CN" dirty="0"/>
          </a:p>
        </p:txBody>
      </p:sp>
      <p:sp>
        <p:nvSpPr>
          <p:cNvPr id="6" name="QB_6_AN.5_1#000d534fd.blank?vcp=1&amp;pid=97e13355f&amp;color=0,0,0&amp;vpa=4&amp;vtp=1&amp;bbb=1&amp;hb=1"/>
          <p:cNvSpPr/>
          <p:nvPr/>
        </p:nvSpPr>
        <p:spPr>
          <a:xfrm>
            <a:off x="502920" y="1650697"/>
            <a:ext cx="11183112" cy="74561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3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却话巴山夜雨时</a:t>
            </a:r>
            <a:endParaRPr lang="en-US" altLang="zh-CN" dirty="0"/>
          </a:p>
        </p:txBody>
      </p:sp>
      <p:sp>
        <p:nvSpPr>
          <p:cNvPr id="7" name="QB_6_AN.6_1#000d534fd.blank?vcp=1&amp;pid=97e13355f&amp;color=0,0,0&amp;vpa=5&amp;vtp=1&amp;bbb=1"/>
          <p:cNvSpPr/>
          <p:nvPr/>
        </p:nvSpPr>
        <p:spPr>
          <a:xfrm>
            <a:off x="6096476" y="2438097"/>
            <a:ext cx="17668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星河欲转千帆舞</a:t>
            </a:r>
            <a:endParaRPr lang="en-US" altLang="zh-CN" dirty="0"/>
          </a:p>
        </p:txBody>
      </p:sp>
      <p:sp>
        <p:nvSpPr>
          <p:cNvPr id="8" name="QB_6_AN.7_1#000d534fd.blank?vcp=1&amp;pid=97e13355f&amp;color=0,0,0&amp;vpa=6&amp;vtp=1&amp;bbb=1"/>
          <p:cNvSpPr/>
          <p:nvPr/>
        </p:nvSpPr>
        <p:spPr>
          <a:xfrm>
            <a:off x="2210276" y="2831797"/>
            <a:ext cx="17668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其翼若垂天之云</a:t>
            </a:r>
            <a:endParaRPr lang="en-US" altLang="zh-CN" dirty="0"/>
          </a:p>
        </p:txBody>
      </p:sp>
      <p:sp>
        <p:nvSpPr>
          <p:cNvPr id="9" name="QB_6_AN.8_1#000d534fd.blank?vcp=1&amp;pid=97e13355f&amp;color=0,0,0&amp;vpa=7&amp;vtp=1&amp;bbb=1"/>
          <p:cNvSpPr/>
          <p:nvPr/>
        </p:nvSpPr>
        <p:spPr>
          <a:xfrm>
            <a:off x="8585675" y="2831797"/>
            <a:ext cx="10810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落英缤纷</a:t>
            </a:r>
            <a:endParaRPr lang="en-US" altLang="zh-CN" dirty="0"/>
          </a:p>
        </p:txBody>
      </p:sp>
      <p:sp>
        <p:nvSpPr>
          <p:cNvPr id="10" name="QB_6_AN.9_1#000d534fd.blank?vcp=1&amp;pid=97e13355f&amp;color=0,0,0&amp;vpa=8&amp;vtp=1&amp;bbb=1"/>
          <p:cNvSpPr/>
          <p:nvPr/>
        </p:nvSpPr>
        <p:spPr>
          <a:xfrm>
            <a:off x="2667476" y="3225497"/>
            <a:ext cx="17668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长风破浪会有时</a:t>
            </a:r>
            <a:endParaRPr lang="en-US" altLang="zh-CN" dirty="0"/>
          </a:p>
        </p:txBody>
      </p:sp>
      <p:sp>
        <p:nvSpPr>
          <p:cNvPr id="11" name="QB_6_AN.10_1#000d534fd.blank?vcp=1&amp;pid=97e13355f&amp;color=0,0,0&amp;vpa=9&amp;vtp=1&amp;bbb=1"/>
          <p:cNvSpPr/>
          <p:nvPr/>
        </p:nvSpPr>
        <p:spPr>
          <a:xfrm>
            <a:off x="4953476" y="3225497"/>
            <a:ext cx="17668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直挂云帆济沧海</a:t>
            </a:r>
            <a:endParaRPr lang="en-US" altLang="zh-CN" dirty="0"/>
          </a:p>
        </p:txBody>
      </p:sp>
      <p:sp>
        <p:nvSpPr>
          <p:cNvPr id="12" name="QB_6_AN.11_1#000d534fd.blank?vcp=1&amp;pid=97e13355f&amp;color=0,0,0&amp;vpa=10&amp;vtp=1&amp;bbb=1&amp;hb=1"/>
          <p:cNvSpPr/>
          <p:nvPr/>
        </p:nvSpPr>
        <p:spPr>
          <a:xfrm>
            <a:off x="502920" y="3225497"/>
            <a:ext cx="11183112" cy="7454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3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马作的卢飞快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（10分）</a:t>
            </a:r>
            <a:endParaRPr lang="en-US" altLang="zh-CN" dirty="0"/>
          </a:p>
        </p:txBody>
      </p:sp>
      <p:sp>
        <p:nvSpPr>
          <p:cNvPr id="13" name="QB_6_BD.12_1#068040c42?sp=1&amp;vcp=1&amp;pid=97e13355f&amp;color=0,0,0&amp;vtp=1&amp;bbb=1&amp;hb=1"/>
          <p:cNvSpPr/>
          <p:nvPr/>
        </p:nvSpPr>
        <p:spPr>
          <a:xfrm>
            <a:off x="502920" y="4040456"/>
            <a:ext cx="11183112" cy="2310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3.【2023金华中考】静心，以诗文入境。（8分）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重温古诗文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平复一颗心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看一看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芳草鲜美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陶渊明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桃花源记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的优美春景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山山唯落晖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的恬静秋光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赞一赞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，④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的凌云壮志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乘风好去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，⑤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直下看山河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辛弃疾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太常引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建康中秋夜为吕叔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的济世豪情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学一学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独坐幽篁里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，⑥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竹里馆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的淡定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，⑧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行路难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）》）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的自信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静一静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坐看云起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4" name="QB_6_AN.13_1#068040c42.blank?vcp=1&amp;pid=97e13355f&amp;color=0,0,0&amp;vpa=11&amp;vtp=1&amp;bbb=1"/>
          <p:cNvSpPr/>
          <p:nvPr/>
        </p:nvSpPr>
        <p:spPr>
          <a:xfrm>
            <a:off x="6096476" y="4397453"/>
            <a:ext cx="10810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落英缤纷</a:t>
            </a:r>
            <a:endParaRPr lang="en-US" altLang="zh-CN" dirty="0"/>
          </a:p>
        </p:txBody>
      </p:sp>
      <p:sp>
        <p:nvSpPr>
          <p:cNvPr id="15" name="QB_6_AN.14_1#068040c42.blank?vcp=1&amp;pid=97e13355f&amp;color=0,0,0&amp;vpa=12&amp;vtp=1&amp;bbb=1"/>
          <p:cNvSpPr/>
          <p:nvPr/>
        </p:nvSpPr>
        <p:spPr>
          <a:xfrm>
            <a:off x="737076" y="4791153"/>
            <a:ext cx="13096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树树皆秋色</a:t>
            </a:r>
            <a:endParaRPr lang="en-US" altLang="zh-CN" dirty="0"/>
          </a:p>
        </p:txBody>
      </p:sp>
      <p:sp>
        <p:nvSpPr>
          <p:cNvPr id="16" name="QB_6_AN.15_1#068040c42.blank?vcp=1&amp;pid=97e13355f&amp;color=0,0,0&amp;vpa=13&amp;vtp=1&amp;bbb=1"/>
          <p:cNvSpPr/>
          <p:nvPr/>
        </p:nvSpPr>
        <p:spPr>
          <a:xfrm>
            <a:off x="8026875" y="4791153"/>
            <a:ext cx="13096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会当凌绝顶</a:t>
            </a:r>
            <a:endParaRPr lang="en-US" altLang="zh-CN" dirty="0"/>
          </a:p>
        </p:txBody>
      </p:sp>
      <p:sp>
        <p:nvSpPr>
          <p:cNvPr id="17" name="QB_6_AN.16_1#068040c42.blank?vcp=1&amp;pid=97e13355f&amp;color=0,0,0&amp;vpa=14&amp;vtp=1&amp;bbb=1"/>
          <p:cNvSpPr/>
          <p:nvPr/>
        </p:nvSpPr>
        <p:spPr>
          <a:xfrm>
            <a:off x="9855675" y="4791153"/>
            <a:ext cx="13096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一览众山小</a:t>
            </a:r>
            <a:endParaRPr lang="en-US" altLang="zh-CN" dirty="0"/>
          </a:p>
        </p:txBody>
      </p:sp>
      <p:sp>
        <p:nvSpPr>
          <p:cNvPr id="18" name="QB_6_AN.17_1#068040c42.blank?vcp=1&amp;pid=97e13355f&amp;color=0,0,0&amp;vpa=15&amp;vtp=1&amp;bbb=1"/>
          <p:cNvSpPr/>
          <p:nvPr/>
        </p:nvSpPr>
        <p:spPr>
          <a:xfrm>
            <a:off x="5182076" y="5184853"/>
            <a:ext cx="10810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长空万里</a:t>
            </a:r>
            <a:endParaRPr lang="en-US" altLang="zh-CN" dirty="0"/>
          </a:p>
        </p:txBody>
      </p:sp>
      <p:sp>
        <p:nvSpPr>
          <p:cNvPr id="19" name="QB_6_AN.18_1#068040c42.blank?vcp=1&amp;pid=97e13355f&amp;color=0,0,0&amp;vpa=16&amp;vtp=1&amp;bbb=1"/>
          <p:cNvSpPr/>
          <p:nvPr/>
        </p:nvSpPr>
        <p:spPr>
          <a:xfrm>
            <a:off x="5867876" y="5578553"/>
            <a:ext cx="13096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弹琴复长啸</a:t>
            </a:r>
            <a:endParaRPr lang="en-US" altLang="zh-CN" dirty="0"/>
          </a:p>
        </p:txBody>
      </p:sp>
      <p:sp>
        <p:nvSpPr>
          <p:cNvPr id="20" name="QB_6_AN.19_1#068040c42.blank?vcp=1&amp;pid=97e13355f&amp;color=0,0,0&amp;vpa=17&amp;vtp=1&amp;bbb=1"/>
          <p:cNvSpPr/>
          <p:nvPr/>
        </p:nvSpPr>
        <p:spPr>
          <a:xfrm>
            <a:off x="737076" y="5962347"/>
            <a:ext cx="1766888" cy="33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长风破浪会有时</a:t>
            </a:r>
            <a:endParaRPr lang="en-US" altLang="zh-CN" dirty="0"/>
          </a:p>
        </p:txBody>
      </p:sp>
      <p:sp>
        <p:nvSpPr>
          <p:cNvPr id="21" name="QB_6_AN.20_1#068040c42.blank?vcp=1&amp;pid=97e13355f&amp;color=0,0,0&amp;vpa=18&amp;vtp=1&amp;bbb=1"/>
          <p:cNvSpPr/>
          <p:nvPr/>
        </p:nvSpPr>
        <p:spPr>
          <a:xfrm>
            <a:off x="3023076" y="5962347"/>
            <a:ext cx="25669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直挂云帆济沧海（8分）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4" grpId="0" animBg="1" build="p"/>
      <p:bldP spid="15" grpId="0" animBg="1" build="p"/>
      <p:bldP spid="16" grpId="0" animBg="1" build="p"/>
      <p:bldP spid="17" grpId="0" animBg="1" build="p"/>
      <p:bldP spid="18" grpId="0" animBg="1" build="p"/>
      <p:bldP spid="19" grpId="0" animBg="1" build="p"/>
      <p:bldP spid="20" grpId="0" animBg="1" build="p"/>
      <p:bldP spid="21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16266</Words>
  <Application>WPS 演示</Application>
  <PresentationFormat>宽屏</PresentationFormat>
  <Paragraphs>1110</Paragraphs>
  <Slides>39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Arial Unicode MS</vt:lpstr>
      <vt:lpstr>等线</vt:lpstr>
      <vt:lpstr>Calibri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菲菲和乐乐</cp:lastModifiedBy>
  <cp:revision>5</cp:revision>
  <dcterms:created xsi:type="dcterms:W3CDTF">2024-10-12T12:00:00Z</dcterms:created>
  <dcterms:modified xsi:type="dcterms:W3CDTF">2025-02-27T08:14:42Z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E21BA5EBA2E745E588B4FF82B8C3CE57_12</vt:lpwstr>
  </property>
  <property fmtid="{D5CDD505-2E9C-101B-9397-08002B2CF9AE}" pid="3" name="KSOProductBuildVer">
    <vt:lpwstr>2052-12.1.0.19770</vt:lpwstr>
  </property>
</Properties>
</file>